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9"/>
  </p:notesMasterIdLst>
  <p:sldIdLst>
    <p:sldId id="296" r:id="rId2"/>
    <p:sldId id="257" r:id="rId3"/>
    <p:sldId id="260" r:id="rId4"/>
    <p:sldId id="261" r:id="rId5"/>
    <p:sldId id="262" r:id="rId6"/>
    <p:sldId id="263" r:id="rId7"/>
    <p:sldId id="264" r:id="rId8"/>
    <p:sldId id="265" r:id="rId9"/>
    <p:sldId id="266" r:id="rId10"/>
    <p:sldId id="267" r:id="rId11"/>
    <p:sldId id="26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4" r:id="rId27"/>
    <p:sldId id="295" r:id="rId28"/>
    <p:sldId id="269" r:id="rId29"/>
    <p:sldId id="270" r:id="rId30"/>
    <p:sldId id="271" r:id="rId31"/>
    <p:sldId id="272" r:id="rId32"/>
    <p:sldId id="273" r:id="rId33"/>
    <p:sldId id="274" r:id="rId34"/>
    <p:sldId id="275" r:id="rId35"/>
    <p:sldId id="276" r:id="rId36"/>
    <p:sldId id="277" r:id="rId37"/>
    <p:sldId id="278" r:id="rId38"/>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73" d="100"/>
          <a:sy n="73" d="100"/>
        </p:scale>
        <p:origin x="-1074"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AE773B-03DB-4C97-B986-527046737408}" type="doc">
      <dgm:prSet loTypeId="urn:microsoft.com/office/officeart/2005/8/layout/hProcess9" loCatId="process" qsTypeId="urn:microsoft.com/office/officeart/2005/8/quickstyle/simple1" qsCatId="simple" csTypeId="urn:microsoft.com/office/officeart/2005/8/colors/accent1_2" csCatId="accent1" phldr="1"/>
      <dgm:spPr/>
    </dgm:pt>
    <dgm:pt modelId="{C067DE43-EFA6-4957-AF04-1FE06400F15C}">
      <dgm:prSet phldrT="[Text]"/>
      <dgm:spPr/>
      <dgm:t>
        <a:bodyPr/>
        <a:lstStyle/>
        <a:p>
          <a:r>
            <a:rPr lang="id-ID" dirty="0"/>
            <a:t>REGISTRASI</a:t>
          </a:r>
        </a:p>
      </dgm:t>
    </dgm:pt>
    <dgm:pt modelId="{DFEDAA2D-4D9C-4B89-89AF-406BDC0BF457}" type="parTrans" cxnId="{4116D2B5-FA99-49DF-84F2-42BFBA8D0868}">
      <dgm:prSet/>
      <dgm:spPr/>
      <dgm:t>
        <a:bodyPr/>
        <a:lstStyle/>
        <a:p>
          <a:endParaRPr lang="id-ID"/>
        </a:p>
      </dgm:t>
    </dgm:pt>
    <dgm:pt modelId="{52084403-6323-4658-973A-7CA131EA948F}" type="sibTrans" cxnId="{4116D2B5-FA99-49DF-84F2-42BFBA8D0868}">
      <dgm:prSet/>
      <dgm:spPr/>
      <dgm:t>
        <a:bodyPr/>
        <a:lstStyle/>
        <a:p>
          <a:endParaRPr lang="id-ID"/>
        </a:p>
      </dgm:t>
    </dgm:pt>
    <dgm:pt modelId="{DBF7596D-DC33-4BF5-86B7-9B05E6CD208B}">
      <dgm:prSet phldrT="[Text]"/>
      <dgm:spPr/>
      <dgm:t>
        <a:bodyPr/>
        <a:lstStyle/>
        <a:p>
          <a:r>
            <a:rPr lang="id-ID" dirty="0"/>
            <a:t>ENTRI DATA PENELITI</a:t>
          </a:r>
        </a:p>
      </dgm:t>
    </dgm:pt>
    <dgm:pt modelId="{4A14606D-4215-4808-BFD9-036B0F30F39C}" type="parTrans" cxnId="{2551B0ED-6621-41A5-861B-D001F54D5DAA}">
      <dgm:prSet/>
      <dgm:spPr/>
      <dgm:t>
        <a:bodyPr/>
        <a:lstStyle/>
        <a:p>
          <a:endParaRPr lang="id-ID"/>
        </a:p>
      </dgm:t>
    </dgm:pt>
    <dgm:pt modelId="{E8E2150B-934D-4744-BBE7-65F0624FF4E9}" type="sibTrans" cxnId="{2551B0ED-6621-41A5-861B-D001F54D5DAA}">
      <dgm:prSet/>
      <dgm:spPr/>
      <dgm:t>
        <a:bodyPr/>
        <a:lstStyle/>
        <a:p>
          <a:endParaRPr lang="id-ID"/>
        </a:p>
      </dgm:t>
    </dgm:pt>
    <dgm:pt modelId="{1A7D9034-CFC8-4394-9F7E-DA135468C227}">
      <dgm:prSet phldrT="[Text]"/>
      <dgm:spPr/>
      <dgm:t>
        <a:bodyPr/>
        <a:lstStyle/>
        <a:p>
          <a:r>
            <a:rPr lang="id-ID" dirty="0"/>
            <a:t>ENTRI DATA KEGIATAN LITBANG</a:t>
          </a:r>
        </a:p>
      </dgm:t>
    </dgm:pt>
    <dgm:pt modelId="{82EA0660-3561-4D1F-BAA7-602F37959149}" type="parTrans" cxnId="{A7275C92-C978-4DA3-807D-0571099B5F83}">
      <dgm:prSet/>
      <dgm:spPr/>
      <dgm:t>
        <a:bodyPr/>
        <a:lstStyle/>
        <a:p>
          <a:endParaRPr lang="id-ID"/>
        </a:p>
      </dgm:t>
    </dgm:pt>
    <dgm:pt modelId="{FE5BBDFD-BF61-4C12-86BB-F6BB46D9A949}" type="sibTrans" cxnId="{A7275C92-C978-4DA3-807D-0571099B5F83}">
      <dgm:prSet/>
      <dgm:spPr/>
      <dgm:t>
        <a:bodyPr/>
        <a:lstStyle/>
        <a:p>
          <a:endParaRPr lang="id-ID"/>
        </a:p>
      </dgm:t>
    </dgm:pt>
    <dgm:pt modelId="{9AD6118F-00E9-48FF-8F08-1E7E06CE7353}">
      <dgm:prSet phldrT="[Text]"/>
      <dgm:spPr/>
      <dgm:t>
        <a:bodyPr/>
        <a:lstStyle/>
        <a:p>
          <a:r>
            <a:rPr lang="id-ID" dirty="0"/>
            <a:t>SELF ASSESSMENT</a:t>
          </a:r>
        </a:p>
      </dgm:t>
    </dgm:pt>
    <dgm:pt modelId="{0851557B-4FC1-428F-A63C-C195174AFED4}" type="parTrans" cxnId="{383E75AB-C091-4235-AED4-61B8EAE40E05}">
      <dgm:prSet/>
      <dgm:spPr/>
      <dgm:t>
        <a:bodyPr/>
        <a:lstStyle/>
        <a:p>
          <a:endParaRPr lang="id-ID"/>
        </a:p>
      </dgm:t>
    </dgm:pt>
    <dgm:pt modelId="{2AAD8275-E005-4EEA-B047-135B6C9B43E0}" type="sibTrans" cxnId="{383E75AB-C091-4235-AED4-61B8EAE40E05}">
      <dgm:prSet/>
      <dgm:spPr/>
      <dgm:t>
        <a:bodyPr/>
        <a:lstStyle/>
        <a:p>
          <a:endParaRPr lang="id-ID"/>
        </a:p>
      </dgm:t>
    </dgm:pt>
    <dgm:pt modelId="{22B8C915-AF1F-4876-8614-70B80C798335}" type="pres">
      <dgm:prSet presAssocID="{79AE773B-03DB-4C97-B986-527046737408}" presName="CompostProcess" presStyleCnt="0">
        <dgm:presLayoutVars>
          <dgm:dir/>
          <dgm:resizeHandles val="exact"/>
        </dgm:presLayoutVars>
      </dgm:prSet>
      <dgm:spPr/>
    </dgm:pt>
    <dgm:pt modelId="{7A34F922-83BA-42BF-9B9C-BF992C5BD102}" type="pres">
      <dgm:prSet presAssocID="{79AE773B-03DB-4C97-B986-527046737408}" presName="arrow" presStyleLbl="bgShp" presStyleIdx="0" presStyleCnt="1" custLinFactNeighborY="-738"/>
      <dgm:spPr/>
    </dgm:pt>
    <dgm:pt modelId="{4F73359A-DAF6-428A-ABB4-DC813B2B74BD}" type="pres">
      <dgm:prSet presAssocID="{79AE773B-03DB-4C97-B986-527046737408}" presName="linearProcess" presStyleCnt="0"/>
      <dgm:spPr/>
    </dgm:pt>
    <dgm:pt modelId="{7BB5AE70-561D-4F6B-9307-6A7BF11D8CBC}" type="pres">
      <dgm:prSet presAssocID="{C067DE43-EFA6-4957-AF04-1FE06400F15C}" presName="textNode" presStyleLbl="node1" presStyleIdx="0" presStyleCnt="4">
        <dgm:presLayoutVars>
          <dgm:bulletEnabled val="1"/>
        </dgm:presLayoutVars>
      </dgm:prSet>
      <dgm:spPr/>
      <dgm:t>
        <a:bodyPr/>
        <a:lstStyle/>
        <a:p>
          <a:endParaRPr lang="id-ID"/>
        </a:p>
      </dgm:t>
    </dgm:pt>
    <dgm:pt modelId="{4CF6A228-58F0-47A9-90DA-AB45AB0E8E0D}" type="pres">
      <dgm:prSet presAssocID="{52084403-6323-4658-973A-7CA131EA948F}" presName="sibTrans" presStyleCnt="0"/>
      <dgm:spPr/>
    </dgm:pt>
    <dgm:pt modelId="{FF1D3FB0-0BA8-418A-B64D-4368BD89F6A4}" type="pres">
      <dgm:prSet presAssocID="{DBF7596D-DC33-4BF5-86B7-9B05E6CD208B}" presName="textNode" presStyleLbl="node1" presStyleIdx="1" presStyleCnt="4">
        <dgm:presLayoutVars>
          <dgm:bulletEnabled val="1"/>
        </dgm:presLayoutVars>
      </dgm:prSet>
      <dgm:spPr/>
      <dgm:t>
        <a:bodyPr/>
        <a:lstStyle/>
        <a:p>
          <a:endParaRPr lang="id-ID"/>
        </a:p>
      </dgm:t>
    </dgm:pt>
    <dgm:pt modelId="{222B2635-CEA0-45BC-B99D-990D26288278}" type="pres">
      <dgm:prSet presAssocID="{E8E2150B-934D-4744-BBE7-65F0624FF4E9}" presName="sibTrans" presStyleCnt="0"/>
      <dgm:spPr/>
    </dgm:pt>
    <dgm:pt modelId="{531AF7D6-7DAA-4A79-8A05-0B0123F02527}" type="pres">
      <dgm:prSet presAssocID="{1A7D9034-CFC8-4394-9F7E-DA135468C227}" presName="textNode" presStyleLbl="node1" presStyleIdx="2" presStyleCnt="4">
        <dgm:presLayoutVars>
          <dgm:bulletEnabled val="1"/>
        </dgm:presLayoutVars>
      </dgm:prSet>
      <dgm:spPr/>
      <dgm:t>
        <a:bodyPr/>
        <a:lstStyle/>
        <a:p>
          <a:endParaRPr lang="id-ID"/>
        </a:p>
      </dgm:t>
    </dgm:pt>
    <dgm:pt modelId="{9E70AA0E-337A-4D2B-86BF-A358CF269629}" type="pres">
      <dgm:prSet presAssocID="{FE5BBDFD-BF61-4C12-86BB-F6BB46D9A949}" presName="sibTrans" presStyleCnt="0"/>
      <dgm:spPr/>
    </dgm:pt>
    <dgm:pt modelId="{5344AF13-200A-4F13-83C5-61A33F5A8D74}" type="pres">
      <dgm:prSet presAssocID="{9AD6118F-00E9-48FF-8F08-1E7E06CE7353}" presName="textNode" presStyleLbl="node1" presStyleIdx="3" presStyleCnt="4">
        <dgm:presLayoutVars>
          <dgm:bulletEnabled val="1"/>
        </dgm:presLayoutVars>
      </dgm:prSet>
      <dgm:spPr/>
      <dgm:t>
        <a:bodyPr/>
        <a:lstStyle/>
        <a:p>
          <a:endParaRPr lang="id-ID"/>
        </a:p>
      </dgm:t>
    </dgm:pt>
  </dgm:ptLst>
  <dgm:cxnLst>
    <dgm:cxn modelId="{5411960B-450E-478F-BC10-4A1B51FC45E0}" type="presOf" srcId="{1A7D9034-CFC8-4394-9F7E-DA135468C227}" destId="{531AF7D6-7DAA-4A79-8A05-0B0123F02527}" srcOrd="0" destOrd="0" presId="urn:microsoft.com/office/officeart/2005/8/layout/hProcess9"/>
    <dgm:cxn modelId="{4116D2B5-FA99-49DF-84F2-42BFBA8D0868}" srcId="{79AE773B-03DB-4C97-B986-527046737408}" destId="{C067DE43-EFA6-4957-AF04-1FE06400F15C}" srcOrd="0" destOrd="0" parTransId="{DFEDAA2D-4D9C-4B89-89AF-406BDC0BF457}" sibTransId="{52084403-6323-4658-973A-7CA131EA948F}"/>
    <dgm:cxn modelId="{9541DCE7-2861-4971-ADBA-B8090CF43D5F}" type="presOf" srcId="{DBF7596D-DC33-4BF5-86B7-9B05E6CD208B}" destId="{FF1D3FB0-0BA8-418A-B64D-4368BD89F6A4}" srcOrd="0" destOrd="0" presId="urn:microsoft.com/office/officeart/2005/8/layout/hProcess9"/>
    <dgm:cxn modelId="{E629D138-D927-455C-AED4-1B70FB4B34A5}" type="presOf" srcId="{9AD6118F-00E9-48FF-8F08-1E7E06CE7353}" destId="{5344AF13-200A-4F13-83C5-61A33F5A8D74}" srcOrd="0" destOrd="0" presId="urn:microsoft.com/office/officeart/2005/8/layout/hProcess9"/>
    <dgm:cxn modelId="{A7275C92-C978-4DA3-807D-0571099B5F83}" srcId="{79AE773B-03DB-4C97-B986-527046737408}" destId="{1A7D9034-CFC8-4394-9F7E-DA135468C227}" srcOrd="2" destOrd="0" parTransId="{82EA0660-3561-4D1F-BAA7-602F37959149}" sibTransId="{FE5BBDFD-BF61-4C12-86BB-F6BB46D9A949}"/>
    <dgm:cxn modelId="{921FDB0E-3A47-46C8-93D6-94E8E978143E}" type="presOf" srcId="{C067DE43-EFA6-4957-AF04-1FE06400F15C}" destId="{7BB5AE70-561D-4F6B-9307-6A7BF11D8CBC}" srcOrd="0" destOrd="0" presId="urn:microsoft.com/office/officeart/2005/8/layout/hProcess9"/>
    <dgm:cxn modelId="{383E75AB-C091-4235-AED4-61B8EAE40E05}" srcId="{79AE773B-03DB-4C97-B986-527046737408}" destId="{9AD6118F-00E9-48FF-8F08-1E7E06CE7353}" srcOrd="3" destOrd="0" parTransId="{0851557B-4FC1-428F-A63C-C195174AFED4}" sibTransId="{2AAD8275-E005-4EEA-B047-135B6C9B43E0}"/>
    <dgm:cxn modelId="{33B61973-EEE0-44ED-ABC0-E521FBBFD045}" type="presOf" srcId="{79AE773B-03DB-4C97-B986-527046737408}" destId="{22B8C915-AF1F-4876-8614-70B80C798335}" srcOrd="0" destOrd="0" presId="urn:microsoft.com/office/officeart/2005/8/layout/hProcess9"/>
    <dgm:cxn modelId="{2551B0ED-6621-41A5-861B-D001F54D5DAA}" srcId="{79AE773B-03DB-4C97-B986-527046737408}" destId="{DBF7596D-DC33-4BF5-86B7-9B05E6CD208B}" srcOrd="1" destOrd="0" parTransId="{4A14606D-4215-4808-BFD9-036B0F30F39C}" sibTransId="{E8E2150B-934D-4744-BBE7-65F0624FF4E9}"/>
    <dgm:cxn modelId="{64DD8EDA-7DA7-4825-A228-263643EFD3B5}" type="presParOf" srcId="{22B8C915-AF1F-4876-8614-70B80C798335}" destId="{7A34F922-83BA-42BF-9B9C-BF992C5BD102}" srcOrd="0" destOrd="0" presId="urn:microsoft.com/office/officeart/2005/8/layout/hProcess9"/>
    <dgm:cxn modelId="{02A7662C-2828-46B9-B691-B3A8A6A803F3}" type="presParOf" srcId="{22B8C915-AF1F-4876-8614-70B80C798335}" destId="{4F73359A-DAF6-428A-ABB4-DC813B2B74BD}" srcOrd="1" destOrd="0" presId="urn:microsoft.com/office/officeart/2005/8/layout/hProcess9"/>
    <dgm:cxn modelId="{311285BF-781B-4ED0-AFA9-65ED7D959DB8}" type="presParOf" srcId="{4F73359A-DAF6-428A-ABB4-DC813B2B74BD}" destId="{7BB5AE70-561D-4F6B-9307-6A7BF11D8CBC}" srcOrd="0" destOrd="0" presId="urn:microsoft.com/office/officeart/2005/8/layout/hProcess9"/>
    <dgm:cxn modelId="{AADC2E56-7093-4D6D-9F1A-F9D12080A62C}" type="presParOf" srcId="{4F73359A-DAF6-428A-ABB4-DC813B2B74BD}" destId="{4CF6A228-58F0-47A9-90DA-AB45AB0E8E0D}" srcOrd="1" destOrd="0" presId="urn:microsoft.com/office/officeart/2005/8/layout/hProcess9"/>
    <dgm:cxn modelId="{8BCD8394-C9F5-42D1-A640-911D0601578C}" type="presParOf" srcId="{4F73359A-DAF6-428A-ABB4-DC813B2B74BD}" destId="{FF1D3FB0-0BA8-418A-B64D-4368BD89F6A4}" srcOrd="2" destOrd="0" presId="urn:microsoft.com/office/officeart/2005/8/layout/hProcess9"/>
    <dgm:cxn modelId="{85D6E656-20CC-4AF0-B1E4-85931BD6C741}" type="presParOf" srcId="{4F73359A-DAF6-428A-ABB4-DC813B2B74BD}" destId="{222B2635-CEA0-45BC-B99D-990D26288278}" srcOrd="3" destOrd="0" presId="urn:microsoft.com/office/officeart/2005/8/layout/hProcess9"/>
    <dgm:cxn modelId="{E7547042-9943-4C6F-9001-371430937F20}" type="presParOf" srcId="{4F73359A-DAF6-428A-ABB4-DC813B2B74BD}" destId="{531AF7D6-7DAA-4A79-8A05-0B0123F02527}" srcOrd="4" destOrd="0" presId="urn:microsoft.com/office/officeart/2005/8/layout/hProcess9"/>
    <dgm:cxn modelId="{AAB3979A-CB25-418E-9D23-9433B81BCBD5}" type="presParOf" srcId="{4F73359A-DAF6-428A-ABB4-DC813B2B74BD}" destId="{9E70AA0E-337A-4D2B-86BF-A358CF269629}" srcOrd="5" destOrd="0" presId="urn:microsoft.com/office/officeart/2005/8/layout/hProcess9"/>
    <dgm:cxn modelId="{459D1B30-86A2-4FCC-959D-8E1E487BE64A}" type="presParOf" srcId="{4F73359A-DAF6-428A-ABB4-DC813B2B74BD}" destId="{5344AF13-200A-4F13-83C5-61A33F5A8D74}"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AE773B-03DB-4C97-B986-527046737408}" type="doc">
      <dgm:prSet loTypeId="urn:microsoft.com/office/officeart/2005/8/layout/hProcess9" loCatId="process" qsTypeId="urn:microsoft.com/office/officeart/2005/8/quickstyle/simple1" qsCatId="simple" csTypeId="urn:microsoft.com/office/officeart/2005/8/colors/colorful4" csCatId="colorful" phldr="1"/>
      <dgm:spPr/>
    </dgm:pt>
    <dgm:pt modelId="{C067DE43-EFA6-4957-AF04-1FE06400F15C}">
      <dgm:prSet phldrT="[Text]"/>
      <dgm:spPr/>
      <dgm:t>
        <a:bodyPr/>
        <a:lstStyle/>
        <a:p>
          <a:r>
            <a:rPr lang="id-ID" dirty="0"/>
            <a:t>VERIFIKASI</a:t>
          </a:r>
        </a:p>
      </dgm:t>
    </dgm:pt>
    <dgm:pt modelId="{DFEDAA2D-4D9C-4B89-89AF-406BDC0BF457}" type="parTrans" cxnId="{4116D2B5-FA99-49DF-84F2-42BFBA8D0868}">
      <dgm:prSet/>
      <dgm:spPr/>
      <dgm:t>
        <a:bodyPr/>
        <a:lstStyle/>
        <a:p>
          <a:endParaRPr lang="id-ID"/>
        </a:p>
      </dgm:t>
    </dgm:pt>
    <dgm:pt modelId="{52084403-6323-4658-973A-7CA131EA948F}" type="sibTrans" cxnId="{4116D2B5-FA99-49DF-84F2-42BFBA8D0868}">
      <dgm:prSet/>
      <dgm:spPr/>
      <dgm:t>
        <a:bodyPr/>
        <a:lstStyle/>
        <a:p>
          <a:endParaRPr lang="id-ID"/>
        </a:p>
      </dgm:t>
    </dgm:pt>
    <dgm:pt modelId="{DBF7596D-DC33-4BF5-86B7-9B05E6CD208B}">
      <dgm:prSet phldrT="[Text]"/>
      <dgm:spPr/>
      <dgm:t>
        <a:bodyPr/>
        <a:lstStyle/>
        <a:p>
          <a:r>
            <a:rPr lang="id-ID" dirty="0"/>
            <a:t>VALIDASI</a:t>
          </a:r>
        </a:p>
      </dgm:t>
    </dgm:pt>
    <dgm:pt modelId="{4A14606D-4215-4808-BFD9-036B0F30F39C}" type="parTrans" cxnId="{2551B0ED-6621-41A5-861B-D001F54D5DAA}">
      <dgm:prSet/>
      <dgm:spPr/>
      <dgm:t>
        <a:bodyPr/>
        <a:lstStyle/>
        <a:p>
          <a:endParaRPr lang="id-ID"/>
        </a:p>
      </dgm:t>
    </dgm:pt>
    <dgm:pt modelId="{E8E2150B-934D-4744-BBE7-65F0624FF4E9}" type="sibTrans" cxnId="{2551B0ED-6621-41A5-861B-D001F54D5DAA}">
      <dgm:prSet/>
      <dgm:spPr/>
      <dgm:t>
        <a:bodyPr/>
        <a:lstStyle/>
        <a:p>
          <a:endParaRPr lang="id-ID"/>
        </a:p>
      </dgm:t>
    </dgm:pt>
    <dgm:pt modelId="{1A7D9034-CFC8-4394-9F7E-DA135468C227}">
      <dgm:prSet phldrT="[Text]"/>
      <dgm:spPr/>
      <dgm:t>
        <a:bodyPr/>
        <a:lstStyle/>
        <a:p>
          <a:r>
            <a:rPr lang="en-AU" dirty="0"/>
            <a:t>STATUS </a:t>
          </a:r>
          <a:r>
            <a:rPr lang="id-ID" dirty="0"/>
            <a:t>TKT</a:t>
          </a:r>
        </a:p>
      </dgm:t>
    </dgm:pt>
    <dgm:pt modelId="{82EA0660-3561-4D1F-BAA7-602F37959149}" type="parTrans" cxnId="{A7275C92-C978-4DA3-807D-0571099B5F83}">
      <dgm:prSet/>
      <dgm:spPr/>
      <dgm:t>
        <a:bodyPr/>
        <a:lstStyle/>
        <a:p>
          <a:endParaRPr lang="id-ID"/>
        </a:p>
      </dgm:t>
    </dgm:pt>
    <dgm:pt modelId="{FE5BBDFD-BF61-4C12-86BB-F6BB46D9A949}" type="sibTrans" cxnId="{A7275C92-C978-4DA3-807D-0571099B5F83}">
      <dgm:prSet/>
      <dgm:spPr/>
      <dgm:t>
        <a:bodyPr/>
        <a:lstStyle/>
        <a:p>
          <a:endParaRPr lang="id-ID"/>
        </a:p>
      </dgm:t>
    </dgm:pt>
    <dgm:pt modelId="{22B8C915-AF1F-4876-8614-70B80C798335}" type="pres">
      <dgm:prSet presAssocID="{79AE773B-03DB-4C97-B986-527046737408}" presName="CompostProcess" presStyleCnt="0">
        <dgm:presLayoutVars>
          <dgm:dir val="rev"/>
          <dgm:resizeHandles val="exact"/>
        </dgm:presLayoutVars>
      </dgm:prSet>
      <dgm:spPr/>
    </dgm:pt>
    <dgm:pt modelId="{7A34F922-83BA-42BF-9B9C-BF992C5BD102}" type="pres">
      <dgm:prSet presAssocID="{79AE773B-03DB-4C97-B986-527046737408}" presName="arrow" presStyleLbl="bgShp" presStyleIdx="0" presStyleCnt="1" custLinFactNeighborY="-738"/>
      <dgm:spPr/>
    </dgm:pt>
    <dgm:pt modelId="{4F73359A-DAF6-428A-ABB4-DC813B2B74BD}" type="pres">
      <dgm:prSet presAssocID="{79AE773B-03DB-4C97-B986-527046737408}" presName="linearProcess" presStyleCnt="0"/>
      <dgm:spPr/>
    </dgm:pt>
    <dgm:pt modelId="{7BB5AE70-561D-4F6B-9307-6A7BF11D8CBC}" type="pres">
      <dgm:prSet presAssocID="{C067DE43-EFA6-4957-AF04-1FE06400F15C}" presName="textNode" presStyleLbl="node1" presStyleIdx="0" presStyleCnt="3">
        <dgm:presLayoutVars>
          <dgm:bulletEnabled val="1"/>
        </dgm:presLayoutVars>
      </dgm:prSet>
      <dgm:spPr/>
      <dgm:t>
        <a:bodyPr/>
        <a:lstStyle/>
        <a:p>
          <a:endParaRPr lang="id-ID"/>
        </a:p>
      </dgm:t>
    </dgm:pt>
    <dgm:pt modelId="{4CF6A228-58F0-47A9-90DA-AB45AB0E8E0D}" type="pres">
      <dgm:prSet presAssocID="{52084403-6323-4658-973A-7CA131EA948F}" presName="sibTrans" presStyleCnt="0"/>
      <dgm:spPr/>
    </dgm:pt>
    <dgm:pt modelId="{FF1D3FB0-0BA8-418A-B64D-4368BD89F6A4}" type="pres">
      <dgm:prSet presAssocID="{DBF7596D-DC33-4BF5-86B7-9B05E6CD208B}" presName="textNode" presStyleLbl="node1" presStyleIdx="1" presStyleCnt="3">
        <dgm:presLayoutVars>
          <dgm:bulletEnabled val="1"/>
        </dgm:presLayoutVars>
      </dgm:prSet>
      <dgm:spPr/>
      <dgm:t>
        <a:bodyPr/>
        <a:lstStyle/>
        <a:p>
          <a:endParaRPr lang="id-ID"/>
        </a:p>
      </dgm:t>
    </dgm:pt>
    <dgm:pt modelId="{222B2635-CEA0-45BC-B99D-990D26288278}" type="pres">
      <dgm:prSet presAssocID="{E8E2150B-934D-4744-BBE7-65F0624FF4E9}" presName="sibTrans" presStyleCnt="0"/>
      <dgm:spPr/>
    </dgm:pt>
    <dgm:pt modelId="{531AF7D6-7DAA-4A79-8A05-0B0123F02527}" type="pres">
      <dgm:prSet presAssocID="{1A7D9034-CFC8-4394-9F7E-DA135468C227}" presName="textNode" presStyleLbl="node1" presStyleIdx="2" presStyleCnt="3">
        <dgm:presLayoutVars>
          <dgm:bulletEnabled val="1"/>
        </dgm:presLayoutVars>
      </dgm:prSet>
      <dgm:spPr/>
      <dgm:t>
        <a:bodyPr/>
        <a:lstStyle/>
        <a:p>
          <a:endParaRPr lang="id-ID"/>
        </a:p>
      </dgm:t>
    </dgm:pt>
  </dgm:ptLst>
  <dgm:cxnLst>
    <dgm:cxn modelId="{2551B0ED-6621-41A5-861B-D001F54D5DAA}" srcId="{79AE773B-03DB-4C97-B986-527046737408}" destId="{DBF7596D-DC33-4BF5-86B7-9B05E6CD208B}" srcOrd="1" destOrd="0" parTransId="{4A14606D-4215-4808-BFD9-036B0F30F39C}" sibTransId="{E8E2150B-934D-4744-BBE7-65F0624FF4E9}"/>
    <dgm:cxn modelId="{BD080A8A-DBCB-4145-AC63-4491A75D1A4C}" type="presOf" srcId="{DBF7596D-DC33-4BF5-86B7-9B05E6CD208B}" destId="{FF1D3FB0-0BA8-418A-B64D-4368BD89F6A4}" srcOrd="0" destOrd="0" presId="urn:microsoft.com/office/officeart/2005/8/layout/hProcess9"/>
    <dgm:cxn modelId="{F91E3605-F111-4E9A-A2B4-42A61A92A41C}" type="presOf" srcId="{79AE773B-03DB-4C97-B986-527046737408}" destId="{22B8C915-AF1F-4876-8614-70B80C798335}" srcOrd="0" destOrd="0" presId="urn:microsoft.com/office/officeart/2005/8/layout/hProcess9"/>
    <dgm:cxn modelId="{E5E72601-7D6F-4537-95B4-FCAC7396BA3E}" type="presOf" srcId="{1A7D9034-CFC8-4394-9F7E-DA135468C227}" destId="{531AF7D6-7DAA-4A79-8A05-0B0123F02527}" srcOrd="0" destOrd="0" presId="urn:microsoft.com/office/officeart/2005/8/layout/hProcess9"/>
    <dgm:cxn modelId="{4116D2B5-FA99-49DF-84F2-42BFBA8D0868}" srcId="{79AE773B-03DB-4C97-B986-527046737408}" destId="{C067DE43-EFA6-4957-AF04-1FE06400F15C}" srcOrd="0" destOrd="0" parTransId="{DFEDAA2D-4D9C-4B89-89AF-406BDC0BF457}" sibTransId="{52084403-6323-4658-973A-7CA131EA948F}"/>
    <dgm:cxn modelId="{A7275C92-C978-4DA3-807D-0571099B5F83}" srcId="{79AE773B-03DB-4C97-B986-527046737408}" destId="{1A7D9034-CFC8-4394-9F7E-DA135468C227}" srcOrd="2" destOrd="0" parTransId="{82EA0660-3561-4D1F-BAA7-602F37959149}" sibTransId="{FE5BBDFD-BF61-4C12-86BB-F6BB46D9A949}"/>
    <dgm:cxn modelId="{31E74368-0916-4FCE-B6D8-0586CDD9919F}" type="presOf" srcId="{C067DE43-EFA6-4957-AF04-1FE06400F15C}" destId="{7BB5AE70-561D-4F6B-9307-6A7BF11D8CBC}" srcOrd="0" destOrd="0" presId="urn:microsoft.com/office/officeart/2005/8/layout/hProcess9"/>
    <dgm:cxn modelId="{75358415-95F7-40E3-8878-8508F5CE8085}" type="presParOf" srcId="{22B8C915-AF1F-4876-8614-70B80C798335}" destId="{7A34F922-83BA-42BF-9B9C-BF992C5BD102}" srcOrd="0" destOrd="0" presId="urn:microsoft.com/office/officeart/2005/8/layout/hProcess9"/>
    <dgm:cxn modelId="{59832989-CE97-45D0-B679-85687DB714A1}" type="presParOf" srcId="{22B8C915-AF1F-4876-8614-70B80C798335}" destId="{4F73359A-DAF6-428A-ABB4-DC813B2B74BD}" srcOrd="1" destOrd="0" presId="urn:microsoft.com/office/officeart/2005/8/layout/hProcess9"/>
    <dgm:cxn modelId="{45FE5811-7D6C-4451-8BA0-FF1651F0386A}" type="presParOf" srcId="{4F73359A-DAF6-428A-ABB4-DC813B2B74BD}" destId="{7BB5AE70-561D-4F6B-9307-6A7BF11D8CBC}" srcOrd="0" destOrd="0" presId="urn:microsoft.com/office/officeart/2005/8/layout/hProcess9"/>
    <dgm:cxn modelId="{E7F257F5-04FE-4C99-99FA-B8755687174A}" type="presParOf" srcId="{4F73359A-DAF6-428A-ABB4-DC813B2B74BD}" destId="{4CF6A228-58F0-47A9-90DA-AB45AB0E8E0D}" srcOrd="1" destOrd="0" presId="urn:microsoft.com/office/officeart/2005/8/layout/hProcess9"/>
    <dgm:cxn modelId="{27BF0431-1CC7-42F6-A84D-5ED724732BBE}" type="presParOf" srcId="{4F73359A-DAF6-428A-ABB4-DC813B2B74BD}" destId="{FF1D3FB0-0BA8-418A-B64D-4368BD89F6A4}" srcOrd="2" destOrd="0" presId="urn:microsoft.com/office/officeart/2005/8/layout/hProcess9"/>
    <dgm:cxn modelId="{3436D805-C961-4801-AB09-EB72CB136BE5}" type="presParOf" srcId="{4F73359A-DAF6-428A-ABB4-DC813B2B74BD}" destId="{222B2635-CEA0-45BC-B99D-990D26288278}" srcOrd="3" destOrd="0" presId="urn:microsoft.com/office/officeart/2005/8/layout/hProcess9"/>
    <dgm:cxn modelId="{C3998200-E9C0-4F11-AC86-FAFAF8D3E268}" type="presParOf" srcId="{4F73359A-DAF6-428A-ABB4-DC813B2B74BD}" destId="{531AF7D6-7DAA-4A79-8A05-0B0123F02527}"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9F20A0-331D-41C7-B5AB-92C33517CFCE}"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id-ID"/>
        </a:p>
      </dgm:t>
    </dgm:pt>
    <dgm:pt modelId="{6F3FC025-6795-4045-AC92-A0AD6137E612}">
      <dgm:prSet phldrT="[Text]"/>
      <dgm:spPr>
        <a:solidFill>
          <a:srgbClr val="FF0000"/>
        </a:solidFill>
      </dgm:spPr>
      <dgm:t>
        <a:bodyPr/>
        <a:lstStyle/>
        <a:p>
          <a:r>
            <a:rPr lang="id-ID" smtClean="0"/>
            <a:t>Asesor Kompetensi</a:t>
          </a:r>
          <a:endParaRPr lang="id-ID"/>
        </a:p>
      </dgm:t>
    </dgm:pt>
    <dgm:pt modelId="{C721FC20-F52C-4B39-8A11-A98882AA1302}" type="parTrans" cxnId="{80A9A394-8E4F-4F84-8A3B-5D039C06584D}">
      <dgm:prSet/>
      <dgm:spPr/>
      <dgm:t>
        <a:bodyPr/>
        <a:lstStyle/>
        <a:p>
          <a:endParaRPr lang="id-ID"/>
        </a:p>
      </dgm:t>
    </dgm:pt>
    <dgm:pt modelId="{0FB0D95D-F34B-44C0-8C62-6AA06291B6BA}" type="sibTrans" cxnId="{80A9A394-8E4F-4F84-8A3B-5D039C06584D}">
      <dgm:prSet/>
      <dgm:spPr/>
      <dgm:t>
        <a:bodyPr/>
        <a:lstStyle/>
        <a:p>
          <a:endParaRPr lang="id-ID"/>
        </a:p>
      </dgm:t>
    </dgm:pt>
    <dgm:pt modelId="{D07DDB09-1052-45B2-A42B-95984F993CCE}">
      <dgm:prSet phldrT="[Text]"/>
      <dgm:spPr>
        <a:solidFill>
          <a:srgbClr val="F57913"/>
        </a:solidFill>
      </dgm:spPr>
      <dgm:t>
        <a:bodyPr/>
        <a:lstStyle/>
        <a:p>
          <a:pPr algn="l"/>
          <a:r>
            <a:rPr lang="id-ID" smtClean="0"/>
            <a:t>Skema Sertifikasi</a:t>
          </a:r>
          <a:endParaRPr lang="id-ID"/>
        </a:p>
      </dgm:t>
    </dgm:pt>
    <dgm:pt modelId="{261C6374-53D3-4A47-9B83-E1EBF8B5FBDB}" type="parTrans" cxnId="{3F3BE767-AB9C-41A3-AE2B-6BA3993B2253}">
      <dgm:prSet/>
      <dgm:spPr/>
      <dgm:t>
        <a:bodyPr/>
        <a:lstStyle/>
        <a:p>
          <a:endParaRPr lang="id-ID"/>
        </a:p>
      </dgm:t>
    </dgm:pt>
    <dgm:pt modelId="{8A8CBFD2-28BA-4139-951D-4AFB017DBB57}" type="sibTrans" cxnId="{3F3BE767-AB9C-41A3-AE2B-6BA3993B2253}">
      <dgm:prSet/>
      <dgm:spPr/>
      <dgm:t>
        <a:bodyPr/>
        <a:lstStyle/>
        <a:p>
          <a:endParaRPr lang="id-ID"/>
        </a:p>
      </dgm:t>
    </dgm:pt>
    <dgm:pt modelId="{77B64A14-B16B-4602-B37F-F0AFEFD4F4ED}">
      <dgm:prSet phldrT="[Text]"/>
      <dgm:spPr>
        <a:solidFill>
          <a:srgbClr val="0000FF"/>
        </a:solidFill>
      </dgm:spPr>
      <dgm:t>
        <a:bodyPr/>
        <a:lstStyle/>
        <a:p>
          <a:pPr algn="l"/>
          <a:r>
            <a:rPr lang="id-ID" smtClean="0"/>
            <a:t>Modul Diklat</a:t>
          </a:r>
          <a:endParaRPr lang="id-ID"/>
        </a:p>
      </dgm:t>
    </dgm:pt>
    <dgm:pt modelId="{E2DC3664-FD33-482C-9CA3-4F93AC0BD619}" type="parTrans" cxnId="{1598AFE6-67F0-48C2-A901-2E1A02E75412}">
      <dgm:prSet/>
      <dgm:spPr/>
      <dgm:t>
        <a:bodyPr/>
        <a:lstStyle/>
        <a:p>
          <a:endParaRPr lang="id-ID"/>
        </a:p>
      </dgm:t>
    </dgm:pt>
    <dgm:pt modelId="{A7BD7A40-C8D6-4713-8BE2-E7D7B88761D4}" type="sibTrans" cxnId="{1598AFE6-67F0-48C2-A901-2E1A02E75412}">
      <dgm:prSet/>
      <dgm:spPr/>
      <dgm:t>
        <a:bodyPr/>
        <a:lstStyle/>
        <a:p>
          <a:endParaRPr lang="id-ID"/>
        </a:p>
      </dgm:t>
    </dgm:pt>
    <dgm:pt modelId="{700B12AC-89B7-438B-909E-28432B4F61F4}">
      <dgm:prSet phldrT="[Text]"/>
      <dgm:spPr>
        <a:solidFill>
          <a:srgbClr val="00B050"/>
        </a:solidFill>
      </dgm:spPr>
      <dgm:t>
        <a:bodyPr/>
        <a:lstStyle/>
        <a:p>
          <a:pPr algn="l"/>
          <a:r>
            <a:rPr lang="id-ID" smtClean="0"/>
            <a:t>Materi Uji</a:t>
          </a:r>
          <a:endParaRPr lang="id-ID"/>
        </a:p>
      </dgm:t>
    </dgm:pt>
    <dgm:pt modelId="{0F845377-4A7D-4BBA-B81D-A6CEAF547CBE}" type="parTrans" cxnId="{CA4BF7ED-BF3C-49C8-84B9-8D69A20B7F7C}">
      <dgm:prSet/>
      <dgm:spPr/>
      <dgm:t>
        <a:bodyPr/>
        <a:lstStyle/>
        <a:p>
          <a:endParaRPr lang="id-ID"/>
        </a:p>
      </dgm:t>
    </dgm:pt>
    <dgm:pt modelId="{82485DA4-AA70-4153-8130-FF0A7E87B66A}" type="sibTrans" cxnId="{CA4BF7ED-BF3C-49C8-84B9-8D69A20B7F7C}">
      <dgm:prSet/>
      <dgm:spPr/>
      <dgm:t>
        <a:bodyPr/>
        <a:lstStyle/>
        <a:p>
          <a:endParaRPr lang="id-ID"/>
        </a:p>
      </dgm:t>
    </dgm:pt>
    <dgm:pt modelId="{7903EAE6-635D-4EAC-89C1-2B37C7AF1141}" type="pres">
      <dgm:prSet presAssocID="{9F9F20A0-331D-41C7-B5AB-92C33517CFCE}" presName="layout" presStyleCnt="0">
        <dgm:presLayoutVars>
          <dgm:chMax/>
          <dgm:chPref/>
          <dgm:dir/>
          <dgm:animOne val="branch"/>
          <dgm:animLvl val="lvl"/>
          <dgm:resizeHandles/>
        </dgm:presLayoutVars>
      </dgm:prSet>
      <dgm:spPr/>
      <dgm:t>
        <a:bodyPr/>
        <a:lstStyle/>
        <a:p>
          <a:endParaRPr lang="id-ID"/>
        </a:p>
      </dgm:t>
    </dgm:pt>
    <dgm:pt modelId="{74475915-9175-48BB-A279-1B6F56C1BEE7}" type="pres">
      <dgm:prSet presAssocID="{6F3FC025-6795-4045-AC92-A0AD6137E612}" presName="root" presStyleCnt="0">
        <dgm:presLayoutVars>
          <dgm:chMax/>
          <dgm:chPref val="4"/>
        </dgm:presLayoutVars>
      </dgm:prSet>
      <dgm:spPr/>
    </dgm:pt>
    <dgm:pt modelId="{5021631B-F9E0-4A7E-83C4-A50464506131}" type="pres">
      <dgm:prSet presAssocID="{6F3FC025-6795-4045-AC92-A0AD6137E612}" presName="rootComposite" presStyleCnt="0">
        <dgm:presLayoutVars/>
      </dgm:prSet>
      <dgm:spPr/>
    </dgm:pt>
    <dgm:pt modelId="{B24BECA6-5C34-4844-9BEF-9EDEEBFEFD43}" type="pres">
      <dgm:prSet presAssocID="{6F3FC025-6795-4045-AC92-A0AD6137E612}" presName="rootText" presStyleLbl="node0" presStyleIdx="0" presStyleCnt="1" custScaleY="117568">
        <dgm:presLayoutVars>
          <dgm:chMax/>
          <dgm:chPref val="4"/>
        </dgm:presLayoutVars>
      </dgm:prSet>
      <dgm:spPr/>
      <dgm:t>
        <a:bodyPr/>
        <a:lstStyle/>
        <a:p>
          <a:endParaRPr lang="id-ID"/>
        </a:p>
      </dgm:t>
    </dgm:pt>
    <dgm:pt modelId="{FA70306E-8002-411F-8B5B-CB8CF5874D52}" type="pres">
      <dgm:prSet presAssocID="{6F3FC025-6795-4045-AC92-A0AD6137E612}" presName="childShape" presStyleCnt="0">
        <dgm:presLayoutVars>
          <dgm:chMax val="0"/>
          <dgm:chPref val="0"/>
        </dgm:presLayoutVars>
      </dgm:prSet>
      <dgm:spPr/>
    </dgm:pt>
    <dgm:pt modelId="{8FA21AD7-A733-42AF-A754-B6C24FD9E99E}" type="pres">
      <dgm:prSet presAssocID="{D07DDB09-1052-45B2-A42B-95984F993CCE}" presName="childComposite" presStyleCnt="0">
        <dgm:presLayoutVars>
          <dgm:chMax val="0"/>
          <dgm:chPref val="0"/>
        </dgm:presLayoutVars>
      </dgm:prSet>
      <dgm:spPr/>
    </dgm:pt>
    <dgm:pt modelId="{002981D3-54F3-420E-9010-3ADD9F30A8E3}" type="pres">
      <dgm:prSet presAssocID="{D07DDB09-1052-45B2-A42B-95984F993CCE}" presName="Image" presStyleLbl="node1" presStyleIdx="0" presStyleCnt="3"/>
      <dgm:spPr>
        <a:blipFill rotWithShape="1">
          <a:blip xmlns:r="http://schemas.openxmlformats.org/officeDocument/2006/relationships" r:embed="rId1"/>
          <a:stretch>
            <a:fillRect/>
          </a:stretch>
        </a:blipFill>
      </dgm:spPr>
    </dgm:pt>
    <dgm:pt modelId="{2098C834-398E-47A4-B1B0-53F52D6B2BF5}" type="pres">
      <dgm:prSet presAssocID="{D07DDB09-1052-45B2-A42B-95984F993CCE}" presName="childText" presStyleLbl="lnNode1" presStyleIdx="0" presStyleCnt="3">
        <dgm:presLayoutVars>
          <dgm:chMax val="0"/>
          <dgm:chPref val="0"/>
          <dgm:bulletEnabled val="1"/>
        </dgm:presLayoutVars>
      </dgm:prSet>
      <dgm:spPr/>
      <dgm:t>
        <a:bodyPr/>
        <a:lstStyle/>
        <a:p>
          <a:endParaRPr lang="id-ID"/>
        </a:p>
      </dgm:t>
    </dgm:pt>
    <dgm:pt modelId="{D535E6BE-37CC-404B-8A96-B43BCB8144C1}" type="pres">
      <dgm:prSet presAssocID="{77B64A14-B16B-4602-B37F-F0AFEFD4F4ED}" presName="childComposite" presStyleCnt="0">
        <dgm:presLayoutVars>
          <dgm:chMax val="0"/>
          <dgm:chPref val="0"/>
        </dgm:presLayoutVars>
      </dgm:prSet>
      <dgm:spPr/>
    </dgm:pt>
    <dgm:pt modelId="{0DAA87FB-A7B8-4FF8-8338-565189AE7713}" type="pres">
      <dgm:prSet presAssocID="{77B64A14-B16B-4602-B37F-F0AFEFD4F4ED}" presName="Image" presStyleLbl="node1" presStyleIdx="1" presStyleCnt="3"/>
      <dgm:spPr>
        <a:blipFill rotWithShape="1">
          <a:blip xmlns:r="http://schemas.openxmlformats.org/officeDocument/2006/relationships" r:embed="rId2"/>
          <a:stretch>
            <a:fillRect/>
          </a:stretch>
        </a:blipFill>
      </dgm:spPr>
    </dgm:pt>
    <dgm:pt modelId="{BEEB9B45-AF63-4E9D-8DA4-DCDDE06C3830}" type="pres">
      <dgm:prSet presAssocID="{77B64A14-B16B-4602-B37F-F0AFEFD4F4ED}" presName="childText" presStyleLbl="lnNode1" presStyleIdx="1" presStyleCnt="3">
        <dgm:presLayoutVars>
          <dgm:chMax val="0"/>
          <dgm:chPref val="0"/>
          <dgm:bulletEnabled val="1"/>
        </dgm:presLayoutVars>
      </dgm:prSet>
      <dgm:spPr/>
      <dgm:t>
        <a:bodyPr/>
        <a:lstStyle/>
        <a:p>
          <a:endParaRPr lang="id-ID"/>
        </a:p>
      </dgm:t>
    </dgm:pt>
    <dgm:pt modelId="{B851622C-D1CF-44ED-948C-DD44AA1DC117}" type="pres">
      <dgm:prSet presAssocID="{700B12AC-89B7-438B-909E-28432B4F61F4}" presName="childComposite" presStyleCnt="0">
        <dgm:presLayoutVars>
          <dgm:chMax val="0"/>
          <dgm:chPref val="0"/>
        </dgm:presLayoutVars>
      </dgm:prSet>
      <dgm:spPr/>
    </dgm:pt>
    <dgm:pt modelId="{519937EC-C279-463E-B876-03333DE5FC3C}" type="pres">
      <dgm:prSet presAssocID="{700B12AC-89B7-438B-909E-28432B4F61F4}" presName="Image" presStyleLbl="node1" presStyleIdx="2" presStyleCnt="3"/>
      <dgm:spPr>
        <a:blipFill rotWithShape="1">
          <a:blip xmlns:r="http://schemas.openxmlformats.org/officeDocument/2006/relationships" r:embed="rId3"/>
          <a:stretch>
            <a:fillRect/>
          </a:stretch>
        </a:blipFill>
      </dgm:spPr>
    </dgm:pt>
    <dgm:pt modelId="{2BDBE10B-447E-4386-8CB0-762D0A5F29EC}" type="pres">
      <dgm:prSet presAssocID="{700B12AC-89B7-438B-909E-28432B4F61F4}" presName="childText" presStyleLbl="lnNode1" presStyleIdx="2" presStyleCnt="3">
        <dgm:presLayoutVars>
          <dgm:chMax val="0"/>
          <dgm:chPref val="0"/>
          <dgm:bulletEnabled val="1"/>
        </dgm:presLayoutVars>
      </dgm:prSet>
      <dgm:spPr/>
      <dgm:t>
        <a:bodyPr/>
        <a:lstStyle/>
        <a:p>
          <a:endParaRPr lang="id-ID"/>
        </a:p>
      </dgm:t>
    </dgm:pt>
  </dgm:ptLst>
  <dgm:cxnLst>
    <dgm:cxn modelId="{4D56EDE7-80D7-4E59-A8D3-1EDCFCD3B228}" type="presOf" srcId="{77B64A14-B16B-4602-B37F-F0AFEFD4F4ED}" destId="{BEEB9B45-AF63-4E9D-8DA4-DCDDE06C3830}" srcOrd="0" destOrd="0" presId="urn:microsoft.com/office/officeart/2008/layout/PictureAccentList"/>
    <dgm:cxn modelId="{3EDA94E6-6295-4700-BC40-6A6EFD123A5A}" type="presOf" srcId="{D07DDB09-1052-45B2-A42B-95984F993CCE}" destId="{2098C834-398E-47A4-B1B0-53F52D6B2BF5}" srcOrd="0" destOrd="0" presId="urn:microsoft.com/office/officeart/2008/layout/PictureAccentList"/>
    <dgm:cxn modelId="{6FEDE2EB-3F66-48F4-8801-8191817F9B2F}" type="presOf" srcId="{6F3FC025-6795-4045-AC92-A0AD6137E612}" destId="{B24BECA6-5C34-4844-9BEF-9EDEEBFEFD43}" srcOrd="0" destOrd="0" presId="urn:microsoft.com/office/officeart/2008/layout/PictureAccentList"/>
    <dgm:cxn modelId="{B851ED03-A8AC-4B8B-88BA-A3ABCC99BA14}" type="presOf" srcId="{9F9F20A0-331D-41C7-B5AB-92C33517CFCE}" destId="{7903EAE6-635D-4EAC-89C1-2B37C7AF1141}" srcOrd="0" destOrd="0" presId="urn:microsoft.com/office/officeart/2008/layout/PictureAccentList"/>
    <dgm:cxn modelId="{3F3BE767-AB9C-41A3-AE2B-6BA3993B2253}" srcId="{6F3FC025-6795-4045-AC92-A0AD6137E612}" destId="{D07DDB09-1052-45B2-A42B-95984F993CCE}" srcOrd="0" destOrd="0" parTransId="{261C6374-53D3-4A47-9B83-E1EBF8B5FBDB}" sibTransId="{8A8CBFD2-28BA-4139-951D-4AFB017DBB57}"/>
    <dgm:cxn modelId="{CA4BF7ED-BF3C-49C8-84B9-8D69A20B7F7C}" srcId="{6F3FC025-6795-4045-AC92-A0AD6137E612}" destId="{700B12AC-89B7-438B-909E-28432B4F61F4}" srcOrd="2" destOrd="0" parTransId="{0F845377-4A7D-4BBA-B81D-A6CEAF547CBE}" sibTransId="{82485DA4-AA70-4153-8130-FF0A7E87B66A}"/>
    <dgm:cxn modelId="{1598AFE6-67F0-48C2-A901-2E1A02E75412}" srcId="{6F3FC025-6795-4045-AC92-A0AD6137E612}" destId="{77B64A14-B16B-4602-B37F-F0AFEFD4F4ED}" srcOrd="1" destOrd="0" parTransId="{E2DC3664-FD33-482C-9CA3-4F93AC0BD619}" sibTransId="{A7BD7A40-C8D6-4713-8BE2-E7D7B88761D4}"/>
    <dgm:cxn modelId="{80A9A394-8E4F-4F84-8A3B-5D039C06584D}" srcId="{9F9F20A0-331D-41C7-B5AB-92C33517CFCE}" destId="{6F3FC025-6795-4045-AC92-A0AD6137E612}" srcOrd="0" destOrd="0" parTransId="{C721FC20-F52C-4B39-8A11-A98882AA1302}" sibTransId="{0FB0D95D-F34B-44C0-8C62-6AA06291B6BA}"/>
    <dgm:cxn modelId="{BD9DA5B4-018A-4C85-BE96-1E610D1E378A}" type="presOf" srcId="{700B12AC-89B7-438B-909E-28432B4F61F4}" destId="{2BDBE10B-447E-4386-8CB0-762D0A5F29EC}" srcOrd="0" destOrd="0" presId="urn:microsoft.com/office/officeart/2008/layout/PictureAccentList"/>
    <dgm:cxn modelId="{CA5AC9CC-3D77-4D65-8ADB-F13F5C682D26}" type="presParOf" srcId="{7903EAE6-635D-4EAC-89C1-2B37C7AF1141}" destId="{74475915-9175-48BB-A279-1B6F56C1BEE7}" srcOrd="0" destOrd="0" presId="urn:microsoft.com/office/officeart/2008/layout/PictureAccentList"/>
    <dgm:cxn modelId="{A0E6C5D0-1A1F-4E8D-A6A2-70A38BE0C52D}" type="presParOf" srcId="{74475915-9175-48BB-A279-1B6F56C1BEE7}" destId="{5021631B-F9E0-4A7E-83C4-A50464506131}" srcOrd="0" destOrd="0" presId="urn:microsoft.com/office/officeart/2008/layout/PictureAccentList"/>
    <dgm:cxn modelId="{0F858274-0421-4D19-B233-F1B17ADCF061}" type="presParOf" srcId="{5021631B-F9E0-4A7E-83C4-A50464506131}" destId="{B24BECA6-5C34-4844-9BEF-9EDEEBFEFD43}" srcOrd="0" destOrd="0" presId="urn:microsoft.com/office/officeart/2008/layout/PictureAccentList"/>
    <dgm:cxn modelId="{31B6EB6D-FB20-4845-87F2-77F10E6A50EC}" type="presParOf" srcId="{74475915-9175-48BB-A279-1B6F56C1BEE7}" destId="{FA70306E-8002-411F-8B5B-CB8CF5874D52}" srcOrd="1" destOrd="0" presId="urn:microsoft.com/office/officeart/2008/layout/PictureAccentList"/>
    <dgm:cxn modelId="{F29C47B5-2192-4114-B86C-D4230DFB0E20}" type="presParOf" srcId="{FA70306E-8002-411F-8B5B-CB8CF5874D52}" destId="{8FA21AD7-A733-42AF-A754-B6C24FD9E99E}" srcOrd="0" destOrd="0" presId="urn:microsoft.com/office/officeart/2008/layout/PictureAccentList"/>
    <dgm:cxn modelId="{640AF5A9-C06D-4773-8A10-D64D414B22EC}" type="presParOf" srcId="{8FA21AD7-A733-42AF-A754-B6C24FD9E99E}" destId="{002981D3-54F3-420E-9010-3ADD9F30A8E3}" srcOrd="0" destOrd="0" presId="urn:microsoft.com/office/officeart/2008/layout/PictureAccentList"/>
    <dgm:cxn modelId="{ACCDEE71-37F4-440D-95AC-495C9CA5FC07}" type="presParOf" srcId="{8FA21AD7-A733-42AF-A754-B6C24FD9E99E}" destId="{2098C834-398E-47A4-B1B0-53F52D6B2BF5}" srcOrd="1" destOrd="0" presId="urn:microsoft.com/office/officeart/2008/layout/PictureAccentList"/>
    <dgm:cxn modelId="{B05E2A50-E73F-4FCE-823D-22AF18480A7F}" type="presParOf" srcId="{FA70306E-8002-411F-8B5B-CB8CF5874D52}" destId="{D535E6BE-37CC-404B-8A96-B43BCB8144C1}" srcOrd="1" destOrd="0" presId="urn:microsoft.com/office/officeart/2008/layout/PictureAccentList"/>
    <dgm:cxn modelId="{4C906C17-E5D4-4685-B282-2AF5FADC6B9C}" type="presParOf" srcId="{D535E6BE-37CC-404B-8A96-B43BCB8144C1}" destId="{0DAA87FB-A7B8-4FF8-8338-565189AE7713}" srcOrd="0" destOrd="0" presId="urn:microsoft.com/office/officeart/2008/layout/PictureAccentList"/>
    <dgm:cxn modelId="{95A11596-8015-4AEA-B5EB-DC4EBA364B0B}" type="presParOf" srcId="{D535E6BE-37CC-404B-8A96-B43BCB8144C1}" destId="{BEEB9B45-AF63-4E9D-8DA4-DCDDE06C3830}" srcOrd="1" destOrd="0" presId="urn:microsoft.com/office/officeart/2008/layout/PictureAccentList"/>
    <dgm:cxn modelId="{98AA93A7-9A01-4071-8833-B479A875A1A6}" type="presParOf" srcId="{FA70306E-8002-411F-8B5B-CB8CF5874D52}" destId="{B851622C-D1CF-44ED-948C-DD44AA1DC117}" srcOrd="2" destOrd="0" presId="urn:microsoft.com/office/officeart/2008/layout/PictureAccentList"/>
    <dgm:cxn modelId="{E3D91B07-7028-4134-B82F-B892091FB99C}" type="presParOf" srcId="{B851622C-D1CF-44ED-948C-DD44AA1DC117}" destId="{519937EC-C279-463E-B876-03333DE5FC3C}" srcOrd="0" destOrd="0" presId="urn:microsoft.com/office/officeart/2008/layout/PictureAccentList"/>
    <dgm:cxn modelId="{BC22F054-9E9C-429B-BC87-A880ACC51252}" type="presParOf" srcId="{B851622C-D1CF-44ED-948C-DD44AA1DC117}" destId="{2BDBE10B-447E-4386-8CB0-762D0A5F29EC}" srcOrd="1" destOrd="0" presId="urn:microsoft.com/office/officeart/2008/layout/PictureAccentList"/>
  </dgm:cxnLst>
  <dgm:bg/>
  <dgm:whole>
    <a:ln w="1270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9F20A0-331D-41C7-B5AB-92C33517CFCE}"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id-ID"/>
        </a:p>
      </dgm:t>
    </dgm:pt>
    <dgm:pt modelId="{6F3FC025-6795-4045-AC92-A0AD6137E612}">
      <dgm:prSet phldrT="[Text]"/>
      <dgm:spPr>
        <a:solidFill>
          <a:schemeClr val="tx2">
            <a:lumMod val="40000"/>
            <a:lumOff val="60000"/>
          </a:schemeClr>
        </a:solidFill>
      </dgm:spPr>
      <dgm:t>
        <a:bodyPr/>
        <a:lstStyle/>
        <a:p>
          <a:pPr algn="ctr"/>
          <a:r>
            <a:rPr lang="id-ID" smtClean="0"/>
            <a:t>Kerangka Kerja / </a:t>
          </a:r>
          <a:r>
            <a:rPr lang="id-ID" i="1" smtClean="0"/>
            <a:t>Framework</a:t>
          </a:r>
          <a:r>
            <a:rPr lang="id-ID" smtClean="0"/>
            <a:t> </a:t>
          </a:r>
          <a:br>
            <a:rPr lang="id-ID" smtClean="0"/>
          </a:br>
          <a:r>
            <a:rPr lang="id-ID" smtClean="0"/>
            <a:t>Perngukuran TKT</a:t>
          </a:r>
          <a:endParaRPr lang="id-ID"/>
        </a:p>
      </dgm:t>
    </dgm:pt>
    <dgm:pt modelId="{C721FC20-F52C-4B39-8A11-A98882AA1302}" type="parTrans" cxnId="{80A9A394-8E4F-4F84-8A3B-5D039C06584D}">
      <dgm:prSet/>
      <dgm:spPr/>
      <dgm:t>
        <a:bodyPr/>
        <a:lstStyle/>
        <a:p>
          <a:endParaRPr lang="id-ID"/>
        </a:p>
      </dgm:t>
    </dgm:pt>
    <dgm:pt modelId="{0FB0D95D-F34B-44C0-8C62-6AA06291B6BA}" type="sibTrans" cxnId="{80A9A394-8E4F-4F84-8A3B-5D039C06584D}">
      <dgm:prSet/>
      <dgm:spPr/>
      <dgm:t>
        <a:bodyPr/>
        <a:lstStyle/>
        <a:p>
          <a:endParaRPr lang="id-ID"/>
        </a:p>
      </dgm:t>
    </dgm:pt>
    <dgm:pt modelId="{D07DDB09-1052-45B2-A42B-95984F993CCE}">
      <dgm:prSet phldrT="[Text]" custT="1"/>
      <dgm:spPr>
        <a:solidFill>
          <a:srgbClr val="F57913"/>
        </a:solidFill>
      </dgm:spPr>
      <dgm:t>
        <a:bodyPr/>
        <a:lstStyle/>
        <a:p>
          <a:pPr algn="l"/>
          <a:r>
            <a:rPr lang="id-ID" sz="2000" smtClean="0"/>
            <a:t>Standar </a:t>
          </a:r>
          <a:r>
            <a:rPr lang="id-ID" sz="1800" b="1" i="1" smtClean="0"/>
            <a:t>Kompetensi Kerja </a:t>
          </a:r>
          <a:r>
            <a:rPr lang="id-ID" sz="1800" b="1" smtClean="0"/>
            <a:t>(SKKNI/SKKK)</a:t>
          </a:r>
          <a:endParaRPr lang="id-ID" sz="1800" b="1"/>
        </a:p>
      </dgm:t>
    </dgm:pt>
    <dgm:pt modelId="{261C6374-53D3-4A47-9B83-E1EBF8B5FBDB}" type="parTrans" cxnId="{3F3BE767-AB9C-41A3-AE2B-6BA3993B2253}">
      <dgm:prSet/>
      <dgm:spPr/>
      <dgm:t>
        <a:bodyPr/>
        <a:lstStyle/>
        <a:p>
          <a:endParaRPr lang="id-ID"/>
        </a:p>
      </dgm:t>
    </dgm:pt>
    <dgm:pt modelId="{8A8CBFD2-28BA-4139-951D-4AFB017DBB57}" type="sibTrans" cxnId="{3F3BE767-AB9C-41A3-AE2B-6BA3993B2253}">
      <dgm:prSet/>
      <dgm:spPr/>
      <dgm:t>
        <a:bodyPr/>
        <a:lstStyle/>
        <a:p>
          <a:endParaRPr lang="id-ID"/>
        </a:p>
      </dgm:t>
    </dgm:pt>
    <dgm:pt modelId="{77B64A14-B16B-4602-B37F-F0AFEFD4F4ED}">
      <dgm:prSet phldrT="[Text]" custT="1"/>
      <dgm:spPr>
        <a:solidFill>
          <a:schemeClr val="accent1">
            <a:lumMod val="60000"/>
            <a:lumOff val="40000"/>
          </a:schemeClr>
        </a:solidFill>
      </dgm:spPr>
      <dgm:t>
        <a:bodyPr/>
        <a:lstStyle/>
        <a:p>
          <a:pPr algn="l"/>
          <a:r>
            <a:rPr lang="id-ID" sz="2000" smtClean="0">
              <a:solidFill>
                <a:srgbClr val="081CDE"/>
              </a:solidFill>
            </a:rPr>
            <a:t>Kode Etik </a:t>
          </a:r>
          <a:br>
            <a:rPr lang="id-ID" sz="2000" smtClean="0">
              <a:solidFill>
                <a:srgbClr val="081CDE"/>
              </a:solidFill>
            </a:rPr>
          </a:br>
          <a:r>
            <a:rPr lang="id-ID" sz="2000" smtClean="0">
              <a:solidFill>
                <a:srgbClr val="081CDE"/>
              </a:solidFill>
            </a:rPr>
            <a:t>Standar Pelaksanaan</a:t>
          </a:r>
          <a:endParaRPr lang="id-ID" sz="2000">
            <a:solidFill>
              <a:srgbClr val="081CDE"/>
            </a:solidFill>
          </a:endParaRPr>
        </a:p>
      </dgm:t>
    </dgm:pt>
    <dgm:pt modelId="{E2DC3664-FD33-482C-9CA3-4F93AC0BD619}" type="parTrans" cxnId="{1598AFE6-67F0-48C2-A901-2E1A02E75412}">
      <dgm:prSet/>
      <dgm:spPr/>
      <dgm:t>
        <a:bodyPr/>
        <a:lstStyle/>
        <a:p>
          <a:endParaRPr lang="id-ID"/>
        </a:p>
      </dgm:t>
    </dgm:pt>
    <dgm:pt modelId="{A7BD7A40-C8D6-4713-8BE2-E7D7B88761D4}" type="sibTrans" cxnId="{1598AFE6-67F0-48C2-A901-2E1A02E75412}">
      <dgm:prSet/>
      <dgm:spPr/>
      <dgm:t>
        <a:bodyPr/>
        <a:lstStyle/>
        <a:p>
          <a:endParaRPr lang="id-ID"/>
        </a:p>
      </dgm:t>
    </dgm:pt>
    <dgm:pt modelId="{700B12AC-89B7-438B-909E-28432B4F61F4}">
      <dgm:prSet phldrT="[Text]" custT="1"/>
      <dgm:spPr>
        <a:solidFill>
          <a:srgbClr val="FFC000"/>
        </a:solidFill>
      </dgm:spPr>
      <dgm:t>
        <a:bodyPr/>
        <a:lstStyle/>
        <a:p>
          <a:pPr algn="l"/>
          <a:r>
            <a:rPr lang="id-ID" sz="2800" smtClean="0"/>
            <a:t>Pedoman</a:t>
          </a:r>
          <a:endParaRPr lang="id-ID" sz="2800"/>
        </a:p>
      </dgm:t>
    </dgm:pt>
    <dgm:pt modelId="{0F845377-4A7D-4BBA-B81D-A6CEAF547CBE}" type="parTrans" cxnId="{CA4BF7ED-BF3C-49C8-84B9-8D69A20B7F7C}">
      <dgm:prSet/>
      <dgm:spPr/>
      <dgm:t>
        <a:bodyPr/>
        <a:lstStyle/>
        <a:p>
          <a:endParaRPr lang="id-ID"/>
        </a:p>
      </dgm:t>
    </dgm:pt>
    <dgm:pt modelId="{82485DA4-AA70-4153-8130-FF0A7E87B66A}" type="sibTrans" cxnId="{CA4BF7ED-BF3C-49C8-84B9-8D69A20B7F7C}">
      <dgm:prSet/>
      <dgm:spPr/>
      <dgm:t>
        <a:bodyPr/>
        <a:lstStyle/>
        <a:p>
          <a:endParaRPr lang="id-ID"/>
        </a:p>
      </dgm:t>
    </dgm:pt>
    <dgm:pt modelId="{7903EAE6-635D-4EAC-89C1-2B37C7AF1141}" type="pres">
      <dgm:prSet presAssocID="{9F9F20A0-331D-41C7-B5AB-92C33517CFCE}" presName="layout" presStyleCnt="0">
        <dgm:presLayoutVars>
          <dgm:chMax/>
          <dgm:chPref/>
          <dgm:dir/>
          <dgm:animOne val="branch"/>
          <dgm:animLvl val="lvl"/>
          <dgm:resizeHandles/>
        </dgm:presLayoutVars>
      </dgm:prSet>
      <dgm:spPr/>
      <dgm:t>
        <a:bodyPr/>
        <a:lstStyle/>
        <a:p>
          <a:endParaRPr lang="id-ID"/>
        </a:p>
      </dgm:t>
    </dgm:pt>
    <dgm:pt modelId="{74475915-9175-48BB-A279-1B6F56C1BEE7}" type="pres">
      <dgm:prSet presAssocID="{6F3FC025-6795-4045-AC92-A0AD6137E612}" presName="root" presStyleCnt="0">
        <dgm:presLayoutVars>
          <dgm:chMax/>
          <dgm:chPref val="4"/>
        </dgm:presLayoutVars>
      </dgm:prSet>
      <dgm:spPr/>
    </dgm:pt>
    <dgm:pt modelId="{5021631B-F9E0-4A7E-83C4-A50464506131}" type="pres">
      <dgm:prSet presAssocID="{6F3FC025-6795-4045-AC92-A0AD6137E612}" presName="rootComposite" presStyleCnt="0">
        <dgm:presLayoutVars/>
      </dgm:prSet>
      <dgm:spPr/>
    </dgm:pt>
    <dgm:pt modelId="{B24BECA6-5C34-4844-9BEF-9EDEEBFEFD43}" type="pres">
      <dgm:prSet presAssocID="{6F3FC025-6795-4045-AC92-A0AD6137E612}" presName="rootText" presStyleLbl="node0" presStyleIdx="0" presStyleCnt="1" custScaleX="107661" custScaleY="111100" custLinFactNeighborY="5609">
        <dgm:presLayoutVars>
          <dgm:chMax/>
          <dgm:chPref val="4"/>
        </dgm:presLayoutVars>
      </dgm:prSet>
      <dgm:spPr/>
      <dgm:t>
        <a:bodyPr/>
        <a:lstStyle/>
        <a:p>
          <a:endParaRPr lang="id-ID"/>
        </a:p>
      </dgm:t>
    </dgm:pt>
    <dgm:pt modelId="{FA70306E-8002-411F-8B5B-CB8CF5874D52}" type="pres">
      <dgm:prSet presAssocID="{6F3FC025-6795-4045-AC92-A0AD6137E612}" presName="childShape" presStyleCnt="0">
        <dgm:presLayoutVars>
          <dgm:chMax val="0"/>
          <dgm:chPref val="0"/>
        </dgm:presLayoutVars>
      </dgm:prSet>
      <dgm:spPr/>
    </dgm:pt>
    <dgm:pt modelId="{8FA21AD7-A733-42AF-A754-B6C24FD9E99E}" type="pres">
      <dgm:prSet presAssocID="{D07DDB09-1052-45B2-A42B-95984F993CCE}" presName="childComposite" presStyleCnt="0">
        <dgm:presLayoutVars>
          <dgm:chMax val="0"/>
          <dgm:chPref val="0"/>
        </dgm:presLayoutVars>
      </dgm:prSet>
      <dgm:spPr/>
    </dgm:pt>
    <dgm:pt modelId="{002981D3-54F3-420E-9010-3ADD9F30A8E3}" type="pres">
      <dgm:prSet presAssocID="{D07DDB09-1052-45B2-A42B-95984F993CCE}" presName="Image" presStyleLbl="node1" presStyleIdx="0" presStyleCnt="3"/>
      <dgm:spPr>
        <a:blipFill rotWithShape="1">
          <a:blip xmlns:r="http://schemas.openxmlformats.org/officeDocument/2006/relationships" r:embed="rId1"/>
          <a:stretch>
            <a:fillRect/>
          </a:stretch>
        </a:blipFill>
      </dgm:spPr>
    </dgm:pt>
    <dgm:pt modelId="{2098C834-398E-47A4-B1B0-53F52D6B2BF5}" type="pres">
      <dgm:prSet presAssocID="{D07DDB09-1052-45B2-A42B-95984F993CCE}" presName="childText" presStyleLbl="lnNode1" presStyleIdx="0" presStyleCnt="3">
        <dgm:presLayoutVars>
          <dgm:chMax val="0"/>
          <dgm:chPref val="0"/>
          <dgm:bulletEnabled val="1"/>
        </dgm:presLayoutVars>
      </dgm:prSet>
      <dgm:spPr/>
      <dgm:t>
        <a:bodyPr/>
        <a:lstStyle/>
        <a:p>
          <a:endParaRPr lang="id-ID"/>
        </a:p>
      </dgm:t>
    </dgm:pt>
    <dgm:pt modelId="{D535E6BE-37CC-404B-8A96-B43BCB8144C1}" type="pres">
      <dgm:prSet presAssocID="{77B64A14-B16B-4602-B37F-F0AFEFD4F4ED}" presName="childComposite" presStyleCnt="0">
        <dgm:presLayoutVars>
          <dgm:chMax val="0"/>
          <dgm:chPref val="0"/>
        </dgm:presLayoutVars>
      </dgm:prSet>
      <dgm:spPr/>
    </dgm:pt>
    <dgm:pt modelId="{0DAA87FB-A7B8-4FF8-8338-565189AE7713}" type="pres">
      <dgm:prSet presAssocID="{77B64A14-B16B-4602-B37F-F0AFEFD4F4ED}" presName="Image" presStyleLbl="node1" presStyleIdx="1" presStyleCnt="3"/>
      <dgm:spPr>
        <a:blipFill rotWithShape="1">
          <a:blip xmlns:r="http://schemas.openxmlformats.org/officeDocument/2006/relationships" r:embed="rId2"/>
          <a:stretch>
            <a:fillRect/>
          </a:stretch>
        </a:blipFill>
      </dgm:spPr>
      <dgm:t>
        <a:bodyPr/>
        <a:lstStyle/>
        <a:p>
          <a:endParaRPr lang="id-ID"/>
        </a:p>
      </dgm:t>
    </dgm:pt>
    <dgm:pt modelId="{BEEB9B45-AF63-4E9D-8DA4-DCDDE06C3830}" type="pres">
      <dgm:prSet presAssocID="{77B64A14-B16B-4602-B37F-F0AFEFD4F4ED}" presName="childText" presStyleLbl="lnNode1" presStyleIdx="1" presStyleCnt="3">
        <dgm:presLayoutVars>
          <dgm:chMax val="0"/>
          <dgm:chPref val="0"/>
          <dgm:bulletEnabled val="1"/>
        </dgm:presLayoutVars>
      </dgm:prSet>
      <dgm:spPr/>
      <dgm:t>
        <a:bodyPr/>
        <a:lstStyle/>
        <a:p>
          <a:endParaRPr lang="id-ID"/>
        </a:p>
      </dgm:t>
    </dgm:pt>
    <dgm:pt modelId="{B851622C-D1CF-44ED-948C-DD44AA1DC117}" type="pres">
      <dgm:prSet presAssocID="{700B12AC-89B7-438B-909E-28432B4F61F4}" presName="childComposite" presStyleCnt="0">
        <dgm:presLayoutVars>
          <dgm:chMax val="0"/>
          <dgm:chPref val="0"/>
        </dgm:presLayoutVars>
      </dgm:prSet>
      <dgm:spPr/>
    </dgm:pt>
    <dgm:pt modelId="{519937EC-C279-463E-B876-03333DE5FC3C}" type="pres">
      <dgm:prSet presAssocID="{700B12AC-89B7-438B-909E-28432B4F61F4}" presName="Image" presStyleLbl="node1" presStyleIdx="2" presStyleCnt="3"/>
      <dgm:spPr>
        <a:blipFill rotWithShape="1">
          <a:blip xmlns:r="http://schemas.openxmlformats.org/officeDocument/2006/relationships" r:embed="rId3"/>
          <a:stretch>
            <a:fillRect/>
          </a:stretch>
        </a:blipFill>
      </dgm:spPr>
      <dgm:t>
        <a:bodyPr/>
        <a:lstStyle/>
        <a:p>
          <a:endParaRPr lang="id-ID"/>
        </a:p>
      </dgm:t>
    </dgm:pt>
    <dgm:pt modelId="{2BDBE10B-447E-4386-8CB0-762D0A5F29EC}" type="pres">
      <dgm:prSet presAssocID="{700B12AC-89B7-438B-909E-28432B4F61F4}" presName="childText" presStyleLbl="lnNode1" presStyleIdx="2" presStyleCnt="3">
        <dgm:presLayoutVars>
          <dgm:chMax val="0"/>
          <dgm:chPref val="0"/>
          <dgm:bulletEnabled val="1"/>
        </dgm:presLayoutVars>
      </dgm:prSet>
      <dgm:spPr/>
      <dgm:t>
        <a:bodyPr/>
        <a:lstStyle/>
        <a:p>
          <a:endParaRPr lang="id-ID"/>
        </a:p>
      </dgm:t>
    </dgm:pt>
  </dgm:ptLst>
  <dgm:cxnLst>
    <dgm:cxn modelId="{2B3CC3C9-F997-401D-A71E-AC81B65E9C70}" type="presOf" srcId="{77B64A14-B16B-4602-B37F-F0AFEFD4F4ED}" destId="{BEEB9B45-AF63-4E9D-8DA4-DCDDE06C3830}" srcOrd="0" destOrd="0" presId="urn:microsoft.com/office/officeart/2008/layout/PictureAccentList"/>
    <dgm:cxn modelId="{7BD87771-8BA3-422A-B7E0-8C3B5FA94E5D}" type="presOf" srcId="{D07DDB09-1052-45B2-A42B-95984F993CCE}" destId="{2098C834-398E-47A4-B1B0-53F52D6B2BF5}" srcOrd="0" destOrd="0" presId="urn:microsoft.com/office/officeart/2008/layout/PictureAccentList"/>
    <dgm:cxn modelId="{CA4BF7ED-BF3C-49C8-84B9-8D69A20B7F7C}" srcId="{6F3FC025-6795-4045-AC92-A0AD6137E612}" destId="{700B12AC-89B7-438B-909E-28432B4F61F4}" srcOrd="2" destOrd="0" parTransId="{0F845377-4A7D-4BBA-B81D-A6CEAF547CBE}" sibTransId="{82485DA4-AA70-4153-8130-FF0A7E87B66A}"/>
    <dgm:cxn modelId="{3F3BE767-AB9C-41A3-AE2B-6BA3993B2253}" srcId="{6F3FC025-6795-4045-AC92-A0AD6137E612}" destId="{D07DDB09-1052-45B2-A42B-95984F993CCE}" srcOrd="0" destOrd="0" parTransId="{261C6374-53D3-4A47-9B83-E1EBF8B5FBDB}" sibTransId="{8A8CBFD2-28BA-4139-951D-4AFB017DBB57}"/>
    <dgm:cxn modelId="{1598AFE6-67F0-48C2-A901-2E1A02E75412}" srcId="{6F3FC025-6795-4045-AC92-A0AD6137E612}" destId="{77B64A14-B16B-4602-B37F-F0AFEFD4F4ED}" srcOrd="1" destOrd="0" parTransId="{E2DC3664-FD33-482C-9CA3-4F93AC0BD619}" sibTransId="{A7BD7A40-C8D6-4713-8BE2-E7D7B88761D4}"/>
    <dgm:cxn modelId="{1A7CC24E-3C99-465B-869C-3CC7C263273C}" type="presOf" srcId="{9F9F20A0-331D-41C7-B5AB-92C33517CFCE}" destId="{7903EAE6-635D-4EAC-89C1-2B37C7AF1141}" srcOrd="0" destOrd="0" presId="urn:microsoft.com/office/officeart/2008/layout/PictureAccentList"/>
    <dgm:cxn modelId="{80A9A394-8E4F-4F84-8A3B-5D039C06584D}" srcId="{9F9F20A0-331D-41C7-B5AB-92C33517CFCE}" destId="{6F3FC025-6795-4045-AC92-A0AD6137E612}" srcOrd="0" destOrd="0" parTransId="{C721FC20-F52C-4B39-8A11-A98882AA1302}" sibTransId="{0FB0D95D-F34B-44C0-8C62-6AA06291B6BA}"/>
    <dgm:cxn modelId="{9300A3A4-9A2C-40A8-B443-648101551F0E}" type="presOf" srcId="{700B12AC-89B7-438B-909E-28432B4F61F4}" destId="{2BDBE10B-447E-4386-8CB0-762D0A5F29EC}" srcOrd="0" destOrd="0" presId="urn:microsoft.com/office/officeart/2008/layout/PictureAccentList"/>
    <dgm:cxn modelId="{EA305FBE-60B9-4F24-8B6F-F884DCE70086}" type="presOf" srcId="{6F3FC025-6795-4045-AC92-A0AD6137E612}" destId="{B24BECA6-5C34-4844-9BEF-9EDEEBFEFD43}" srcOrd="0" destOrd="0" presId="urn:microsoft.com/office/officeart/2008/layout/PictureAccentList"/>
    <dgm:cxn modelId="{1C3AA5AB-3982-4A91-94B8-86D3BECBE6D1}" type="presParOf" srcId="{7903EAE6-635D-4EAC-89C1-2B37C7AF1141}" destId="{74475915-9175-48BB-A279-1B6F56C1BEE7}" srcOrd="0" destOrd="0" presId="urn:microsoft.com/office/officeart/2008/layout/PictureAccentList"/>
    <dgm:cxn modelId="{207F73CD-555A-462A-9F3D-8F8CB1B190A6}" type="presParOf" srcId="{74475915-9175-48BB-A279-1B6F56C1BEE7}" destId="{5021631B-F9E0-4A7E-83C4-A50464506131}" srcOrd="0" destOrd="0" presId="urn:microsoft.com/office/officeart/2008/layout/PictureAccentList"/>
    <dgm:cxn modelId="{7E6CD59A-2982-42A1-A929-C35C85F7B1A0}" type="presParOf" srcId="{5021631B-F9E0-4A7E-83C4-A50464506131}" destId="{B24BECA6-5C34-4844-9BEF-9EDEEBFEFD43}" srcOrd="0" destOrd="0" presId="urn:microsoft.com/office/officeart/2008/layout/PictureAccentList"/>
    <dgm:cxn modelId="{016AD682-CDDF-446A-BA9F-D6C00984D834}" type="presParOf" srcId="{74475915-9175-48BB-A279-1B6F56C1BEE7}" destId="{FA70306E-8002-411F-8B5B-CB8CF5874D52}" srcOrd="1" destOrd="0" presId="urn:microsoft.com/office/officeart/2008/layout/PictureAccentList"/>
    <dgm:cxn modelId="{7EFBC788-C493-4688-B992-C9C50C69A0C0}" type="presParOf" srcId="{FA70306E-8002-411F-8B5B-CB8CF5874D52}" destId="{8FA21AD7-A733-42AF-A754-B6C24FD9E99E}" srcOrd="0" destOrd="0" presId="urn:microsoft.com/office/officeart/2008/layout/PictureAccentList"/>
    <dgm:cxn modelId="{3456C628-ED46-4EE3-8770-9451628423D4}" type="presParOf" srcId="{8FA21AD7-A733-42AF-A754-B6C24FD9E99E}" destId="{002981D3-54F3-420E-9010-3ADD9F30A8E3}" srcOrd="0" destOrd="0" presId="urn:microsoft.com/office/officeart/2008/layout/PictureAccentList"/>
    <dgm:cxn modelId="{D0E4DB6C-6D66-46E7-BA2F-997567B4E644}" type="presParOf" srcId="{8FA21AD7-A733-42AF-A754-B6C24FD9E99E}" destId="{2098C834-398E-47A4-B1B0-53F52D6B2BF5}" srcOrd="1" destOrd="0" presId="urn:microsoft.com/office/officeart/2008/layout/PictureAccentList"/>
    <dgm:cxn modelId="{EE28EB5E-0755-4FD6-B185-4F834EE4C251}" type="presParOf" srcId="{FA70306E-8002-411F-8B5B-CB8CF5874D52}" destId="{D535E6BE-37CC-404B-8A96-B43BCB8144C1}" srcOrd="1" destOrd="0" presId="urn:microsoft.com/office/officeart/2008/layout/PictureAccentList"/>
    <dgm:cxn modelId="{415A621C-DBF7-4932-B8D7-8396418C397C}" type="presParOf" srcId="{D535E6BE-37CC-404B-8A96-B43BCB8144C1}" destId="{0DAA87FB-A7B8-4FF8-8338-565189AE7713}" srcOrd="0" destOrd="0" presId="urn:microsoft.com/office/officeart/2008/layout/PictureAccentList"/>
    <dgm:cxn modelId="{73E1E85A-9A2B-4E94-9094-1C81BF71C15D}" type="presParOf" srcId="{D535E6BE-37CC-404B-8A96-B43BCB8144C1}" destId="{BEEB9B45-AF63-4E9D-8DA4-DCDDE06C3830}" srcOrd="1" destOrd="0" presId="urn:microsoft.com/office/officeart/2008/layout/PictureAccentList"/>
    <dgm:cxn modelId="{9F67EA8E-6E98-4FD8-A4C2-730058DB24A3}" type="presParOf" srcId="{FA70306E-8002-411F-8B5B-CB8CF5874D52}" destId="{B851622C-D1CF-44ED-948C-DD44AA1DC117}" srcOrd="2" destOrd="0" presId="urn:microsoft.com/office/officeart/2008/layout/PictureAccentList"/>
    <dgm:cxn modelId="{FF73C421-5280-4F07-B649-897BCC935E5E}" type="presParOf" srcId="{B851622C-D1CF-44ED-948C-DD44AA1DC117}" destId="{519937EC-C279-463E-B876-03333DE5FC3C}" srcOrd="0" destOrd="0" presId="urn:microsoft.com/office/officeart/2008/layout/PictureAccentList"/>
    <dgm:cxn modelId="{113A0458-A292-43E8-B5F6-FE11A84CDDD6}" type="presParOf" srcId="{B851622C-D1CF-44ED-948C-DD44AA1DC117}" destId="{2BDBE10B-447E-4386-8CB0-762D0A5F29EC}" srcOrd="1" destOrd="0" presId="urn:microsoft.com/office/officeart/2008/layout/PictureAccentList"/>
  </dgm:cxnLst>
  <dgm:bg/>
  <dgm:whole>
    <a:ln w="19050">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207163-2DB3-4BD2-97D0-C40DE1462946}" type="doc">
      <dgm:prSet loTypeId="urn:microsoft.com/office/officeart/2005/8/layout/vList3" loCatId="picture" qsTypeId="urn:microsoft.com/office/officeart/2005/8/quickstyle/simple1" qsCatId="simple" csTypeId="urn:microsoft.com/office/officeart/2005/8/colors/colorful1" csCatId="colorful" phldr="1"/>
      <dgm:spPr/>
    </dgm:pt>
    <dgm:pt modelId="{579EBD13-31B0-46FD-B3E6-9428CCB84446}">
      <dgm:prSet phldrT="[Text]"/>
      <dgm:spPr/>
      <dgm:t>
        <a:bodyPr/>
        <a:lstStyle/>
        <a:p>
          <a:r>
            <a:rPr lang="id-ID" i="1" smtClean="0">
              <a:solidFill>
                <a:schemeClr val="bg1"/>
              </a:solidFill>
            </a:rPr>
            <a:t>Asesor Utama</a:t>
          </a:r>
          <a:endParaRPr lang="id-ID" i="1">
            <a:solidFill>
              <a:schemeClr val="bg1"/>
            </a:solidFill>
          </a:endParaRPr>
        </a:p>
      </dgm:t>
    </dgm:pt>
    <dgm:pt modelId="{FD932D7C-AE62-47A5-832A-4870E88ADE85}" type="parTrans" cxnId="{5E3DF2B3-EBF8-4EFE-BD37-91BBDBD4E2FB}">
      <dgm:prSet/>
      <dgm:spPr/>
      <dgm:t>
        <a:bodyPr/>
        <a:lstStyle/>
        <a:p>
          <a:endParaRPr lang="id-ID"/>
        </a:p>
      </dgm:t>
    </dgm:pt>
    <dgm:pt modelId="{92ADB2C1-C7E1-48B5-9EF6-51CD4F969CD8}" type="sibTrans" cxnId="{5E3DF2B3-EBF8-4EFE-BD37-91BBDBD4E2FB}">
      <dgm:prSet/>
      <dgm:spPr/>
      <dgm:t>
        <a:bodyPr/>
        <a:lstStyle/>
        <a:p>
          <a:endParaRPr lang="id-ID"/>
        </a:p>
      </dgm:t>
    </dgm:pt>
    <dgm:pt modelId="{4106DFA9-ADEE-4A3C-A6C4-05433A3E4A7F}">
      <dgm:prSet phldrT="[Text]"/>
      <dgm:spPr/>
      <dgm:t>
        <a:bodyPr/>
        <a:lstStyle/>
        <a:p>
          <a:r>
            <a:rPr lang="id-ID" i="1" smtClean="0">
              <a:solidFill>
                <a:schemeClr val="bg1"/>
              </a:solidFill>
            </a:rPr>
            <a:t>Asesor Madya</a:t>
          </a:r>
          <a:endParaRPr lang="id-ID" i="1">
            <a:solidFill>
              <a:schemeClr val="bg1"/>
            </a:solidFill>
          </a:endParaRPr>
        </a:p>
      </dgm:t>
    </dgm:pt>
    <dgm:pt modelId="{4C28DE62-D662-454A-90D8-2A51AA6E26CF}" type="parTrans" cxnId="{2A23107F-FC8F-4B93-B5A1-3E9B85504202}">
      <dgm:prSet/>
      <dgm:spPr/>
      <dgm:t>
        <a:bodyPr/>
        <a:lstStyle/>
        <a:p>
          <a:endParaRPr lang="id-ID"/>
        </a:p>
      </dgm:t>
    </dgm:pt>
    <dgm:pt modelId="{737D9730-1EB6-430A-88C5-B711EC7282CC}" type="sibTrans" cxnId="{2A23107F-FC8F-4B93-B5A1-3E9B85504202}">
      <dgm:prSet/>
      <dgm:spPr/>
      <dgm:t>
        <a:bodyPr/>
        <a:lstStyle/>
        <a:p>
          <a:endParaRPr lang="id-ID"/>
        </a:p>
      </dgm:t>
    </dgm:pt>
    <dgm:pt modelId="{E8C6120E-43AD-47B7-872E-ABF25AD233C5}">
      <dgm:prSet phldrT="[Text]"/>
      <dgm:spPr/>
      <dgm:t>
        <a:bodyPr/>
        <a:lstStyle/>
        <a:p>
          <a:r>
            <a:rPr lang="id-ID" i="1" smtClean="0">
              <a:solidFill>
                <a:schemeClr val="bg1"/>
              </a:solidFill>
            </a:rPr>
            <a:t>Asesor Muda</a:t>
          </a:r>
          <a:endParaRPr lang="id-ID" i="1">
            <a:solidFill>
              <a:schemeClr val="bg1"/>
            </a:solidFill>
          </a:endParaRPr>
        </a:p>
      </dgm:t>
    </dgm:pt>
    <dgm:pt modelId="{152C0651-FD8A-45BA-8E3E-7677D652B63D}" type="parTrans" cxnId="{4FB90271-23ED-4A89-A784-0CA77B989E4C}">
      <dgm:prSet/>
      <dgm:spPr/>
      <dgm:t>
        <a:bodyPr/>
        <a:lstStyle/>
        <a:p>
          <a:endParaRPr lang="id-ID"/>
        </a:p>
      </dgm:t>
    </dgm:pt>
    <dgm:pt modelId="{84980AD8-25B6-4093-932C-B30F6FEAE132}" type="sibTrans" cxnId="{4FB90271-23ED-4A89-A784-0CA77B989E4C}">
      <dgm:prSet/>
      <dgm:spPr/>
      <dgm:t>
        <a:bodyPr/>
        <a:lstStyle/>
        <a:p>
          <a:endParaRPr lang="id-ID"/>
        </a:p>
      </dgm:t>
    </dgm:pt>
    <dgm:pt modelId="{8DF7BCE1-2F79-47C7-A8EF-A6757DE85393}">
      <dgm:prSet phldrT="[Text]"/>
      <dgm:spPr/>
      <dgm:t>
        <a:bodyPr/>
        <a:lstStyle/>
        <a:p>
          <a:r>
            <a:rPr lang="id-ID" smtClean="0"/>
            <a:t>PROFESI:</a:t>
          </a:r>
          <a:endParaRPr lang="id-ID"/>
        </a:p>
      </dgm:t>
    </dgm:pt>
    <dgm:pt modelId="{DB80201C-F6ED-4EF9-B412-2EC3A93F50D5}" type="parTrans" cxnId="{13A36427-A4C8-4A4D-A4A0-2506098FEE78}">
      <dgm:prSet/>
      <dgm:spPr/>
      <dgm:t>
        <a:bodyPr/>
        <a:lstStyle/>
        <a:p>
          <a:endParaRPr lang="id-ID"/>
        </a:p>
      </dgm:t>
    </dgm:pt>
    <dgm:pt modelId="{F058908D-E295-4982-A182-8EB4FABE4C4B}" type="sibTrans" cxnId="{13A36427-A4C8-4A4D-A4A0-2506098FEE78}">
      <dgm:prSet/>
      <dgm:spPr/>
      <dgm:t>
        <a:bodyPr/>
        <a:lstStyle/>
        <a:p>
          <a:endParaRPr lang="id-ID"/>
        </a:p>
      </dgm:t>
    </dgm:pt>
    <dgm:pt modelId="{551EBC4A-5C64-46D6-9A2A-BDE81AA162A7}" type="pres">
      <dgm:prSet presAssocID="{2B207163-2DB3-4BD2-97D0-C40DE1462946}" presName="linearFlow" presStyleCnt="0">
        <dgm:presLayoutVars>
          <dgm:dir/>
          <dgm:resizeHandles val="exact"/>
        </dgm:presLayoutVars>
      </dgm:prSet>
      <dgm:spPr/>
    </dgm:pt>
    <dgm:pt modelId="{01A88DC6-5699-4DE8-8D2C-5638A51B37B9}" type="pres">
      <dgm:prSet presAssocID="{8DF7BCE1-2F79-47C7-A8EF-A6757DE85393}" presName="composite" presStyleCnt="0"/>
      <dgm:spPr/>
    </dgm:pt>
    <dgm:pt modelId="{C8AD5C84-DC58-4B23-8C20-35A50B009359}" type="pres">
      <dgm:prSet presAssocID="{8DF7BCE1-2F79-47C7-A8EF-A6757DE85393}" presName="imgShp" presStyleLbl="fgImgPlace1" presStyleIdx="0" presStyleCnt="4"/>
      <dgm:spPr>
        <a:blipFill rotWithShape="1">
          <a:blip xmlns:r="http://schemas.openxmlformats.org/officeDocument/2006/relationships" r:embed="rId1"/>
          <a:stretch>
            <a:fillRect/>
          </a:stretch>
        </a:blipFill>
      </dgm:spPr>
    </dgm:pt>
    <dgm:pt modelId="{3887CDE5-810E-4066-9BD0-0B6D12230F44}" type="pres">
      <dgm:prSet presAssocID="{8DF7BCE1-2F79-47C7-A8EF-A6757DE85393}" presName="txShp" presStyleLbl="node1" presStyleIdx="0" presStyleCnt="4">
        <dgm:presLayoutVars>
          <dgm:bulletEnabled val="1"/>
        </dgm:presLayoutVars>
      </dgm:prSet>
      <dgm:spPr/>
      <dgm:t>
        <a:bodyPr/>
        <a:lstStyle/>
        <a:p>
          <a:endParaRPr lang="id-ID"/>
        </a:p>
      </dgm:t>
    </dgm:pt>
    <dgm:pt modelId="{D282FF38-94A3-46ED-A562-E6AC9AB7786F}" type="pres">
      <dgm:prSet presAssocID="{F058908D-E295-4982-A182-8EB4FABE4C4B}" presName="spacing" presStyleCnt="0"/>
      <dgm:spPr/>
    </dgm:pt>
    <dgm:pt modelId="{6E3E33C2-030E-4770-94E4-09F69D90A3D4}" type="pres">
      <dgm:prSet presAssocID="{579EBD13-31B0-46FD-B3E6-9428CCB84446}" presName="composite" presStyleCnt="0"/>
      <dgm:spPr/>
    </dgm:pt>
    <dgm:pt modelId="{7921313D-C949-4ACB-8DC9-16396A3B44A3}" type="pres">
      <dgm:prSet presAssocID="{579EBD13-31B0-46FD-B3E6-9428CCB84446}" presName="imgShp" presStyleLbl="fgImgPlace1" presStyleIdx="1" presStyleCnt="4"/>
      <dgm:spPr>
        <a:blipFill rotWithShape="1">
          <a:blip xmlns:r="http://schemas.openxmlformats.org/officeDocument/2006/relationships" r:embed="rId2"/>
          <a:stretch>
            <a:fillRect/>
          </a:stretch>
        </a:blipFill>
      </dgm:spPr>
    </dgm:pt>
    <dgm:pt modelId="{96323A89-F492-473D-A54F-A16AEBCD1925}" type="pres">
      <dgm:prSet presAssocID="{579EBD13-31B0-46FD-B3E6-9428CCB84446}" presName="txShp" presStyleLbl="node1" presStyleIdx="1" presStyleCnt="4">
        <dgm:presLayoutVars>
          <dgm:bulletEnabled val="1"/>
        </dgm:presLayoutVars>
      </dgm:prSet>
      <dgm:spPr/>
      <dgm:t>
        <a:bodyPr/>
        <a:lstStyle/>
        <a:p>
          <a:endParaRPr lang="id-ID"/>
        </a:p>
      </dgm:t>
    </dgm:pt>
    <dgm:pt modelId="{92560D02-AA40-47B6-B155-858C71C28223}" type="pres">
      <dgm:prSet presAssocID="{92ADB2C1-C7E1-48B5-9EF6-51CD4F969CD8}" presName="spacing" presStyleCnt="0"/>
      <dgm:spPr/>
    </dgm:pt>
    <dgm:pt modelId="{4F02C7BF-1D26-42F4-810C-BB46CF37187E}" type="pres">
      <dgm:prSet presAssocID="{4106DFA9-ADEE-4A3C-A6C4-05433A3E4A7F}" presName="composite" presStyleCnt="0"/>
      <dgm:spPr/>
    </dgm:pt>
    <dgm:pt modelId="{F34CA9D8-1945-46D8-B8D2-0DA78CAF9D52}" type="pres">
      <dgm:prSet presAssocID="{4106DFA9-ADEE-4A3C-A6C4-05433A3E4A7F}" presName="imgShp" presStyleLbl="fgImgPlace1" presStyleIdx="2" presStyleCnt="4"/>
      <dgm:spPr>
        <a:blipFill rotWithShape="1">
          <a:blip xmlns:r="http://schemas.openxmlformats.org/officeDocument/2006/relationships" r:embed="rId3"/>
          <a:stretch>
            <a:fillRect/>
          </a:stretch>
        </a:blipFill>
      </dgm:spPr>
    </dgm:pt>
    <dgm:pt modelId="{3C4FFBBD-51C5-4077-8234-B5012461CC22}" type="pres">
      <dgm:prSet presAssocID="{4106DFA9-ADEE-4A3C-A6C4-05433A3E4A7F}" presName="txShp" presStyleLbl="node1" presStyleIdx="2" presStyleCnt="4">
        <dgm:presLayoutVars>
          <dgm:bulletEnabled val="1"/>
        </dgm:presLayoutVars>
      </dgm:prSet>
      <dgm:spPr/>
      <dgm:t>
        <a:bodyPr/>
        <a:lstStyle/>
        <a:p>
          <a:endParaRPr lang="id-ID"/>
        </a:p>
      </dgm:t>
    </dgm:pt>
    <dgm:pt modelId="{08BBF404-B8B2-4FB4-A2CB-8DAAC40D238F}" type="pres">
      <dgm:prSet presAssocID="{737D9730-1EB6-430A-88C5-B711EC7282CC}" presName="spacing" presStyleCnt="0"/>
      <dgm:spPr/>
    </dgm:pt>
    <dgm:pt modelId="{9D140A1C-66ED-4DB7-8BBC-0FCCE6772B7D}" type="pres">
      <dgm:prSet presAssocID="{E8C6120E-43AD-47B7-872E-ABF25AD233C5}" presName="composite" presStyleCnt="0"/>
      <dgm:spPr/>
    </dgm:pt>
    <dgm:pt modelId="{799BBEA0-A31A-4AE5-AB23-856814716D6F}" type="pres">
      <dgm:prSet presAssocID="{E8C6120E-43AD-47B7-872E-ABF25AD233C5}" presName="imgShp" presStyleLbl="fgImgPlace1" presStyleIdx="3" presStyleCnt="4"/>
      <dgm:spPr>
        <a:blipFill rotWithShape="1">
          <a:blip xmlns:r="http://schemas.openxmlformats.org/officeDocument/2006/relationships" r:embed="rId4"/>
          <a:stretch>
            <a:fillRect/>
          </a:stretch>
        </a:blipFill>
      </dgm:spPr>
    </dgm:pt>
    <dgm:pt modelId="{741606CF-109B-489D-BC5B-979FF570C832}" type="pres">
      <dgm:prSet presAssocID="{E8C6120E-43AD-47B7-872E-ABF25AD233C5}" presName="txShp" presStyleLbl="node1" presStyleIdx="3" presStyleCnt="4" custLinFactNeighborY="7564">
        <dgm:presLayoutVars>
          <dgm:bulletEnabled val="1"/>
        </dgm:presLayoutVars>
      </dgm:prSet>
      <dgm:spPr/>
      <dgm:t>
        <a:bodyPr/>
        <a:lstStyle/>
        <a:p>
          <a:endParaRPr lang="id-ID"/>
        </a:p>
      </dgm:t>
    </dgm:pt>
  </dgm:ptLst>
  <dgm:cxnLst>
    <dgm:cxn modelId="{B552884E-E758-41B8-A088-EF61A8D1E3C9}" type="presOf" srcId="{4106DFA9-ADEE-4A3C-A6C4-05433A3E4A7F}" destId="{3C4FFBBD-51C5-4077-8234-B5012461CC22}" srcOrd="0" destOrd="0" presId="urn:microsoft.com/office/officeart/2005/8/layout/vList3"/>
    <dgm:cxn modelId="{6DF8A652-2704-4200-934D-19FA914F795D}" type="presOf" srcId="{579EBD13-31B0-46FD-B3E6-9428CCB84446}" destId="{96323A89-F492-473D-A54F-A16AEBCD1925}" srcOrd="0" destOrd="0" presId="urn:microsoft.com/office/officeart/2005/8/layout/vList3"/>
    <dgm:cxn modelId="{1123762A-0021-43E1-A70C-58D379C0623A}" type="presOf" srcId="{E8C6120E-43AD-47B7-872E-ABF25AD233C5}" destId="{741606CF-109B-489D-BC5B-979FF570C832}" srcOrd="0" destOrd="0" presId="urn:microsoft.com/office/officeart/2005/8/layout/vList3"/>
    <dgm:cxn modelId="{2A23107F-FC8F-4B93-B5A1-3E9B85504202}" srcId="{2B207163-2DB3-4BD2-97D0-C40DE1462946}" destId="{4106DFA9-ADEE-4A3C-A6C4-05433A3E4A7F}" srcOrd="2" destOrd="0" parTransId="{4C28DE62-D662-454A-90D8-2A51AA6E26CF}" sibTransId="{737D9730-1EB6-430A-88C5-B711EC7282CC}"/>
    <dgm:cxn modelId="{13A36427-A4C8-4A4D-A4A0-2506098FEE78}" srcId="{2B207163-2DB3-4BD2-97D0-C40DE1462946}" destId="{8DF7BCE1-2F79-47C7-A8EF-A6757DE85393}" srcOrd="0" destOrd="0" parTransId="{DB80201C-F6ED-4EF9-B412-2EC3A93F50D5}" sibTransId="{F058908D-E295-4982-A182-8EB4FABE4C4B}"/>
    <dgm:cxn modelId="{5E3DF2B3-EBF8-4EFE-BD37-91BBDBD4E2FB}" srcId="{2B207163-2DB3-4BD2-97D0-C40DE1462946}" destId="{579EBD13-31B0-46FD-B3E6-9428CCB84446}" srcOrd="1" destOrd="0" parTransId="{FD932D7C-AE62-47A5-832A-4870E88ADE85}" sibTransId="{92ADB2C1-C7E1-48B5-9EF6-51CD4F969CD8}"/>
    <dgm:cxn modelId="{5F1F58A0-B6BC-46CD-8C75-00CD470550D7}" type="presOf" srcId="{8DF7BCE1-2F79-47C7-A8EF-A6757DE85393}" destId="{3887CDE5-810E-4066-9BD0-0B6D12230F44}" srcOrd="0" destOrd="0" presId="urn:microsoft.com/office/officeart/2005/8/layout/vList3"/>
    <dgm:cxn modelId="{4FB90271-23ED-4A89-A784-0CA77B989E4C}" srcId="{2B207163-2DB3-4BD2-97D0-C40DE1462946}" destId="{E8C6120E-43AD-47B7-872E-ABF25AD233C5}" srcOrd="3" destOrd="0" parTransId="{152C0651-FD8A-45BA-8E3E-7677D652B63D}" sibTransId="{84980AD8-25B6-4093-932C-B30F6FEAE132}"/>
    <dgm:cxn modelId="{8C3B6D9D-9EA0-4EC7-A0F2-3E947A2795C9}" type="presOf" srcId="{2B207163-2DB3-4BD2-97D0-C40DE1462946}" destId="{551EBC4A-5C64-46D6-9A2A-BDE81AA162A7}" srcOrd="0" destOrd="0" presId="urn:microsoft.com/office/officeart/2005/8/layout/vList3"/>
    <dgm:cxn modelId="{508D861A-9AC0-4FBD-A041-447829AA68C5}" type="presParOf" srcId="{551EBC4A-5C64-46D6-9A2A-BDE81AA162A7}" destId="{01A88DC6-5699-4DE8-8D2C-5638A51B37B9}" srcOrd="0" destOrd="0" presId="urn:microsoft.com/office/officeart/2005/8/layout/vList3"/>
    <dgm:cxn modelId="{F8ABE258-1DC3-4DB3-8F89-CF5FF7677998}" type="presParOf" srcId="{01A88DC6-5699-4DE8-8D2C-5638A51B37B9}" destId="{C8AD5C84-DC58-4B23-8C20-35A50B009359}" srcOrd="0" destOrd="0" presId="urn:microsoft.com/office/officeart/2005/8/layout/vList3"/>
    <dgm:cxn modelId="{D7EC6686-DD39-451D-A73E-E220E73E1A2C}" type="presParOf" srcId="{01A88DC6-5699-4DE8-8D2C-5638A51B37B9}" destId="{3887CDE5-810E-4066-9BD0-0B6D12230F44}" srcOrd="1" destOrd="0" presId="urn:microsoft.com/office/officeart/2005/8/layout/vList3"/>
    <dgm:cxn modelId="{7FCBCCB8-D196-45D9-BB98-301EA2274E1A}" type="presParOf" srcId="{551EBC4A-5C64-46D6-9A2A-BDE81AA162A7}" destId="{D282FF38-94A3-46ED-A562-E6AC9AB7786F}" srcOrd="1" destOrd="0" presId="urn:microsoft.com/office/officeart/2005/8/layout/vList3"/>
    <dgm:cxn modelId="{C068C5E1-30AC-4C33-9E89-1912C03443E5}" type="presParOf" srcId="{551EBC4A-5C64-46D6-9A2A-BDE81AA162A7}" destId="{6E3E33C2-030E-4770-94E4-09F69D90A3D4}" srcOrd="2" destOrd="0" presId="urn:microsoft.com/office/officeart/2005/8/layout/vList3"/>
    <dgm:cxn modelId="{AFE1F55B-8972-48B4-8A58-94DFCA4BF6CE}" type="presParOf" srcId="{6E3E33C2-030E-4770-94E4-09F69D90A3D4}" destId="{7921313D-C949-4ACB-8DC9-16396A3B44A3}" srcOrd="0" destOrd="0" presId="urn:microsoft.com/office/officeart/2005/8/layout/vList3"/>
    <dgm:cxn modelId="{06E64F82-E697-4887-88DF-B4E1C43F4519}" type="presParOf" srcId="{6E3E33C2-030E-4770-94E4-09F69D90A3D4}" destId="{96323A89-F492-473D-A54F-A16AEBCD1925}" srcOrd="1" destOrd="0" presId="urn:microsoft.com/office/officeart/2005/8/layout/vList3"/>
    <dgm:cxn modelId="{5F41952F-A4AB-4E3A-BB78-E907DC19305E}" type="presParOf" srcId="{551EBC4A-5C64-46D6-9A2A-BDE81AA162A7}" destId="{92560D02-AA40-47B6-B155-858C71C28223}" srcOrd="3" destOrd="0" presId="urn:microsoft.com/office/officeart/2005/8/layout/vList3"/>
    <dgm:cxn modelId="{CF3AEEB9-B68C-4A23-8F32-1F5C1D239A0F}" type="presParOf" srcId="{551EBC4A-5C64-46D6-9A2A-BDE81AA162A7}" destId="{4F02C7BF-1D26-42F4-810C-BB46CF37187E}" srcOrd="4" destOrd="0" presId="urn:microsoft.com/office/officeart/2005/8/layout/vList3"/>
    <dgm:cxn modelId="{909B3C8C-57F3-4BC9-A8CD-63ED3BBCF536}" type="presParOf" srcId="{4F02C7BF-1D26-42F4-810C-BB46CF37187E}" destId="{F34CA9D8-1945-46D8-B8D2-0DA78CAF9D52}" srcOrd="0" destOrd="0" presId="urn:microsoft.com/office/officeart/2005/8/layout/vList3"/>
    <dgm:cxn modelId="{7F452858-5124-4312-B877-003BA351C9F0}" type="presParOf" srcId="{4F02C7BF-1D26-42F4-810C-BB46CF37187E}" destId="{3C4FFBBD-51C5-4077-8234-B5012461CC22}" srcOrd="1" destOrd="0" presId="urn:microsoft.com/office/officeart/2005/8/layout/vList3"/>
    <dgm:cxn modelId="{26E24FFE-E727-4743-AABB-C3A046E0AA45}" type="presParOf" srcId="{551EBC4A-5C64-46D6-9A2A-BDE81AA162A7}" destId="{08BBF404-B8B2-4FB4-A2CB-8DAAC40D238F}" srcOrd="5" destOrd="0" presId="urn:microsoft.com/office/officeart/2005/8/layout/vList3"/>
    <dgm:cxn modelId="{3B480056-1F1A-4355-8863-05DCBD368D28}" type="presParOf" srcId="{551EBC4A-5C64-46D6-9A2A-BDE81AA162A7}" destId="{9D140A1C-66ED-4DB7-8BBC-0FCCE6772B7D}" srcOrd="6" destOrd="0" presId="urn:microsoft.com/office/officeart/2005/8/layout/vList3"/>
    <dgm:cxn modelId="{CA59ECB5-6282-4FE9-8653-C830B6275DDF}" type="presParOf" srcId="{9D140A1C-66ED-4DB7-8BBC-0FCCE6772B7D}" destId="{799BBEA0-A31A-4AE5-AB23-856814716D6F}" srcOrd="0" destOrd="0" presId="urn:microsoft.com/office/officeart/2005/8/layout/vList3"/>
    <dgm:cxn modelId="{8DE53BB9-02D1-4123-B21F-8977B5A6DE61}" type="presParOf" srcId="{9D140A1C-66ED-4DB7-8BBC-0FCCE6772B7D}" destId="{741606CF-109B-489D-BC5B-979FF570C832}"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4F922-83BA-42BF-9B9C-BF992C5BD102}">
      <dsp:nvSpPr>
        <dsp:cNvPr id="0" name=""/>
        <dsp:cNvSpPr/>
      </dsp:nvSpPr>
      <dsp:spPr>
        <a:xfrm>
          <a:off x="310496" y="0"/>
          <a:ext cx="3518959" cy="381642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5AE70-561D-4F6B-9307-6A7BF11D8CBC}">
      <dsp:nvSpPr>
        <dsp:cNvPr id="0" name=""/>
        <dsp:cNvSpPr/>
      </dsp:nvSpPr>
      <dsp:spPr>
        <a:xfrm>
          <a:off x="2071" y="1144927"/>
          <a:ext cx="996580" cy="1526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id-ID" sz="1000" kern="1200" dirty="0"/>
            <a:t>REGISTRASI</a:t>
          </a:r>
        </a:p>
      </dsp:txBody>
      <dsp:txXfrm>
        <a:off x="50720" y="1193576"/>
        <a:ext cx="899282" cy="1429271"/>
      </dsp:txXfrm>
    </dsp:sp>
    <dsp:sp modelId="{FF1D3FB0-0BA8-418A-B64D-4368BD89F6A4}">
      <dsp:nvSpPr>
        <dsp:cNvPr id="0" name=""/>
        <dsp:cNvSpPr/>
      </dsp:nvSpPr>
      <dsp:spPr>
        <a:xfrm>
          <a:off x="1048481" y="1144927"/>
          <a:ext cx="996580" cy="1526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id-ID" sz="1000" kern="1200" dirty="0"/>
            <a:t>ENTRI DATA PENELITI</a:t>
          </a:r>
        </a:p>
      </dsp:txBody>
      <dsp:txXfrm>
        <a:off x="1097130" y="1193576"/>
        <a:ext cx="899282" cy="1429271"/>
      </dsp:txXfrm>
    </dsp:sp>
    <dsp:sp modelId="{531AF7D6-7DAA-4A79-8A05-0B0123F02527}">
      <dsp:nvSpPr>
        <dsp:cNvPr id="0" name=""/>
        <dsp:cNvSpPr/>
      </dsp:nvSpPr>
      <dsp:spPr>
        <a:xfrm>
          <a:off x="2094890" y="1144927"/>
          <a:ext cx="996580" cy="1526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id-ID" sz="1000" kern="1200" dirty="0"/>
            <a:t>ENTRI DATA KEGIATAN LITBANG</a:t>
          </a:r>
        </a:p>
      </dsp:txBody>
      <dsp:txXfrm>
        <a:off x="2143539" y="1193576"/>
        <a:ext cx="899282" cy="1429271"/>
      </dsp:txXfrm>
    </dsp:sp>
    <dsp:sp modelId="{5344AF13-200A-4F13-83C5-61A33F5A8D74}">
      <dsp:nvSpPr>
        <dsp:cNvPr id="0" name=""/>
        <dsp:cNvSpPr/>
      </dsp:nvSpPr>
      <dsp:spPr>
        <a:xfrm>
          <a:off x="3141299" y="1144927"/>
          <a:ext cx="996580" cy="1526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id-ID" sz="1000" kern="1200" dirty="0"/>
            <a:t>SELF ASSESSMENT</a:t>
          </a:r>
        </a:p>
      </dsp:txBody>
      <dsp:txXfrm>
        <a:off x="3189948" y="1193576"/>
        <a:ext cx="899282" cy="1429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4F922-83BA-42BF-9B9C-BF992C5BD102}">
      <dsp:nvSpPr>
        <dsp:cNvPr id="0" name=""/>
        <dsp:cNvSpPr/>
      </dsp:nvSpPr>
      <dsp:spPr>
        <a:xfrm>
          <a:off x="319985" y="0"/>
          <a:ext cx="3626502" cy="3776464"/>
        </a:xfrm>
        <a:prstGeom prst="lef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5AE70-561D-4F6B-9307-6A7BF11D8CBC}">
      <dsp:nvSpPr>
        <dsp:cNvPr id="0" name=""/>
        <dsp:cNvSpPr/>
      </dsp:nvSpPr>
      <dsp:spPr>
        <a:xfrm>
          <a:off x="2888619" y="1132939"/>
          <a:ext cx="1373271" cy="151058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d-ID" sz="1800" kern="1200" dirty="0"/>
            <a:t>VERIFIKASI</a:t>
          </a:r>
        </a:p>
      </dsp:txBody>
      <dsp:txXfrm>
        <a:off x="2955657" y="1199977"/>
        <a:ext cx="1239195" cy="1376509"/>
      </dsp:txXfrm>
    </dsp:sp>
    <dsp:sp modelId="{FF1D3FB0-0BA8-418A-B64D-4368BD89F6A4}">
      <dsp:nvSpPr>
        <dsp:cNvPr id="0" name=""/>
        <dsp:cNvSpPr/>
      </dsp:nvSpPr>
      <dsp:spPr>
        <a:xfrm>
          <a:off x="1446601" y="1132939"/>
          <a:ext cx="1373271" cy="1510585"/>
        </a:xfrm>
        <a:prstGeom prst="roundRect">
          <a:avLst/>
        </a:prstGeom>
        <a:solidFill>
          <a:schemeClr val="accent4">
            <a:hueOff val="-1359334"/>
            <a:satOff val="-2114"/>
            <a:lumOff val="106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d-ID" sz="1800" kern="1200" dirty="0"/>
            <a:t>VALIDASI</a:t>
          </a:r>
        </a:p>
      </dsp:txBody>
      <dsp:txXfrm>
        <a:off x="1513639" y="1199977"/>
        <a:ext cx="1239195" cy="1376509"/>
      </dsp:txXfrm>
    </dsp:sp>
    <dsp:sp modelId="{531AF7D6-7DAA-4A79-8A05-0B0123F02527}">
      <dsp:nvSpPr>
        <dsp:cNvPr id="0" name=""/>
        <dsp:cNvSpPr/>
      </dsp:nvSpPr>
      <dsp:spPr>
        <a:xfrm>
          <a:off x="4583" y="1132939"/>
          <a:ext cx="1373271" cy="1510585"/>
        </a:xfrm>
        <a:prstGeom prst="roundRect">
          <a:avLst/>
        </a:prstGeom>
        <a:solidFill>
          <a:schemeClr val="accent4">
            <a:hueOff val="-2718668"/>
            <a:satOff val="-4228"/>
            <a:lumOff val="2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STATUS </a:t>
          </a:r>
          <a:r>
            <a:rPr lang="id-ID" sz="1800" kern="1200" dirty="0"/>
            <a:t>TKT</a:t>
          </a:r>
        </a:p>
      </dsp:txBody>
      <dsp:txXfrm>
        <a:off x="71621" y="1199977"/>
        <a:ext cx="1239195" cy="1376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BECA6-5C34-4844-9BEF-9EDEEBFEFD43}">
      <dsp:nvSpPr>
        <dsp:cNvPr id="0" name=""/>
        <dsp:cNvSpPr/>
      </dsp:nvSpPr>
      <dsp:spPr>
        <a:xfrm>
          <a:off x="195235" y="659"/>
          <a:ext cx="2615861" cy="1106157"/>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id-ID" sz="3600" kern="1200" smtClean="0"/>
            <a:t>Asesor Kompetensi</a:t>
          </a:r>
          <a:endParaRPr lang="id-ID" sz="3600" kern="1200"/>
        </a:p>
      </dsp:txBody>
      <dsp:txXfrm>
        <a:off x="227633" y="33057"/>
        <a:ext cx="2551065" cy="1041361"/>
      </dsp:txXfrm>
    </dsp:sp>
    <dsp:sp modelId="{002981D3-54F3-420E-9010-3ADD9F30A8E3}">
      <dsp:nvSpPr>
        <dsp:cNvPr id="0" name=""/>
        <dsp:cNvSpPr/>
      </dsp:nvSpPr>
      <dsp:spPr>
        <a:xfrm>
          <a:off x="195235" y="1276172"/>
          <a:ext cx="940865" cy="940865"/>
        </a:xfrm>
        <a:prstGeom prst="roundRect">
          <a:avLst>
            <a:gd name="adj" fmla="val 1667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98C834-398E-47A4-B1B0-53F52D6B2BF5}">
      <dsp:nvSpPr>
        <dsp:cNvPr id="0" name=""/>
        <dsp:cNvSpPr/>
      </dsp:nvSpPr>
      <dsp:spPr>
        <a:xfrm>
          <a:off x="1192553" y="1276172"/>
          <a:ext cx="1618543" cy="940865"/>
        </a:xfrm>
        <a:prstGeom prst="roundRect">
          <a:avLst>
            <a:gd name="adj" fmla="val 16670"/>
          </a:avLst>
        </a:prstGeom>
        <a:solidFill>
          <a:srgbClr val="F5791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l" defTabSz="933450">
            <a:lnSpc>
              <a:spcPct val="90000"/>
            </a:lnSpc>
            <a:spcBef>
              <a:spcPct val="0"/>
            </a:spcBef>
            <a:spcAft>
              <a:spcPct val="35000"/>
            </a:spcAft>
          </a:pPr>
          <a:r>
            <a:rPr lang="id-ID" sz="2100" kern="1200" smtClean="0"/>
            <a:t>Skema Sertifikasi</a:t>
          </a:r>
          <a:endParaRPr lang="id-ID" sz="2100" kern="1200"/>
        </a:p>
      </dsp:txBody>
      <dsp:txXfrm>
        <a:off x="1238491" y="1322110"/>
        <a:ext cx="1526667" cy="848989"/>
      </dsp:txXfrm>
    </dsp:sp>
    <dsp:sp modelId="{0DAA87FB-A7B8-4FF8-8338-565189AE7713}">
      <dsp:nvSpPr>
        <dsp:cNvPr id="0" name=""/>
        <dsp:cNvSpPr/>
      </dsp:nvSpPr>
      <dsp:spPr>
        <a:xfrm>
          <a:off x="195235" y="2329942"/>
          <a:ext cx="940865" cy="940865"/>
        </a:xfrm>
        <a:prstGeom prst="roundRect">
          <a:avLst>
            <a:gd name="adj" fmla="val 1667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EB9B45-AF63-4E9D-8DA4-DCDDE06C3830}">
      <dsp:nvSpPr>
        <dsp:cNvPr id="0" name=""/>
        <dsp:cNvSpPr/>
      </dsp:nvSpPr>
      <dsp:spPr>
        <a:xfrm>
          <a:off x="1192553" y="2329942"/>
          <a:ext cx="1618543" cy="940865"/>
        </a:xfrm>
        <a:prstGeom prst="roundRect">
          <a:avLst>
            <a:gd name="adj" fmla="val 16670"/>
          </a:avLst>
        </a:prstGeom>
        <a:solidFill>
          <a:srgbClr val="00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l" defTabSz="933450">
            <a:lnSpc>
              <a:spcPct val="90000"/>
            </a:lnSpc>
            <a:spcBef>
              <a:spcPct val="0"/>
            </a:spcBef>
            <a:spcAft>
              <a:spcPct val="35000"/>
            </a:spcAft>
          </a:pPr>
          <a:r>
            <a:rPr lang="id-ID" sz="2100" kern="1200" smtClean="0"/>
            <a:t>Modul Diklat</a:t>
          </a:r>
          <a:endParaRPr lang="id-ID" sz="2100" kern="1200"/>
        </a:p>
      </dsp:txBody>
      <dsp:txXfrm>
        <a:off x="1238491" y="2375880"/>
        <a:ext cx="1526667" cy="848989"/>
      </dsp:txXfrm>
    </dsp:sp>
    <dsp:sp modelId="{519937EC-C279-463E-B876-03333DE5FC3C}">
      <dsp:nvSpPr>
        <dsp:cNvPr id="0" name=""/>
        <dsp:cNvSpPr/>
      </dsp:nvSpPr>
      <dsp:spPr>
        <a:xfrm>
          <a:off x="195235" y="3383711"/>
          <a:ext cx="940865" cy="940865"/>
        </a:xfrm>
        <a:prstGeom prst="roundRect">
          <a:avLst>
            <a:gd name="adj" fmla="val 1667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BE10B-447E-4386-8CB0-762D0A5F29EC}">
      <dsp:nvSpPr>
        <dsp:cNvPr id="0" name=""/>
        <dsp:cNvSpPr/>
      </dsp:nvSpPr>
      <dsp:spPr>
        <a:xfrm>
          <a:off x="1192553" y="3383711"/>
          <a:ext cx="1618543" cy="940865"/>
        </a:xfrm>
        <a:prstGeom prst="roundRect">
          <a:avLst>
            <a:gd name="adj" fmla="val 1667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l" defTabSz="933450">
            <a:lnSpc>
              <a:spcPct val="90000"/>
            </a:lnSpc>
            <a:spcBef>
              <a:spcPct val="0"/>
            </a:spcBef>
            <a:spcAft>
              <a:spcPct val="35000"/>
            </a:spcAft>
          </a:pPr>
          <a:r>
            <a:rPr lang="id-ID" sz="2100" kern="1200" smtClean="0"/>
            <a:t>Materi Uji</a:t>
          </a:r>
          <a:endParaRPr lang="id-ID" sz="2100" kern="1200"/>
        </a:p>
      </dsp:txBody>
      <dsp:txXfrm>
        <a:off x="1238491" y="3429649"/>
        <a:ext cx="1526667" cy="8489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BECA6-5C34-4844-9BEF-9EDEEBFEFD43}">
      <dsp:nvSpPr>
        <dsp:cNvPr id="0" name=""/>
        <dsp:cNvSpPr/>
      </dsp:nvSpPr>
      <dsp:spPr>
        <a:xfrm>
          <a:off x="68261" y="56391"/>
          <a:ext cx="2561221" cy="1069399"/>
        </a:xfrm>
        <a:prstGeom prst="roundRect">
          <a:avLst>
            <a:gd name="adj" fmla="val 10000"/>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id-ID" sz="2400" kern="1200" smtClean="0"/>
            <a:t>Kerangka Kerja / </a:t>
          </a:r>
          <a:r>
            <a:rPr lang="id-ID" sz="2400" i="1" kern="1200" smtClean="0"/>
            <a:t>Framework</a:t>
          </a:r>
          <a:r>
            <a:rPr lang="id-ID" sz="2400" kern="1200" smtClean="0"/>
            <a:t> </a:t>
          </a:r>
          <a:br>
            <a:rPr lang="id-ID" sz="2400" kern="1200" smtClean="0"/>
          </a:br>
          <a:r>
            <a:rPr lang="id-ID" sz="2400" kern="1200" smtClean="0"/>
            <a:t>Perngukuran TKT</a:t>
          </a:r>
          <a:endParaRPr lang="id-ID" sz="2400" kern="1200"/>
        </a:p>
      </dsp:txBody>
      <dsp:txXfrm>
        <a:off x="99583" y="87713"/>
        <a:ext cx="2498577" cy="1006755"/>
      </dsp:txXfrm>
    </dsp:sp>
    <dsp:sp modelId="{002981D3-54F3-420E-9010-3ADD9F30A8E3}">
      <dsp:nvSpPr>
        <dsp:cNvPr id="0" name=""/>
        <dsp:cNvSpPr/>
      </dsp:nvSpPr>
      <dsp:spPr>
        <a:xfrm>
          <a:off x="159388" y="1245062"/>
          <a:ext cx="962556" cy="962556"/>
        </a:xfrm>
        <a:prstGeom prst="roundRect">
          <a:avLst>
            <a:gd name="adj" fmla="val 1667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98C834-398E-47A4-B1B0-53F52D6B2BF5}">
      <dsp:nvSpPr>
        <dsp:cNvPr id="0" name=""/>
        <dsp:cNvSpPr/>
      </dsp:nvSpPr>
      <dsp:spPr>
        <a:xfrm>
          <a:off x="1179697" y="1245062"/>
          <a:ext cx="1358659" cy="962556"/>
        </a:xfrm>
        <a:prstGeom prst="roundRect">
          <a:avLst>
            <a:gd name="adj" fmla="val 16670"/>
          </a:avLst>
        </a:prstGeom>
        <a:solidFill>
          <a:srgbClr val="F5791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id-ID" sz="2000" kern="1200" smtClean="0"/>
            <a:t>Standar </a:t>
          </a:r>
          <a:r>
            <a:rPr lang="id-ID" sz="1800" b="1" i="1" kern="1200" smtClean="0"/>
            <a:t>Kompetensi Kerja </a:t>
          </a:r>
          <a:r>
            <a:rPr lang="id-ID" sz="1800" b="1" kern="1200" smtClean="0"/>
            <a:t>(SKKNI/SKKK)</a:t>
          </a:r>
          <a:endParaRPr lang="id-ID" sz="1800" b="1" kern="1200"/>
        </a:p>
      </dsp:txBody>
      <dsp:txXfrm>
        <a:off x="1226694" y="1292059"/>
        <a:ext cx="1264665" cy="868562"/>
      </dsp:txXfrm>
    </dsp:sp>
    <dsp:sp modelId="{0DAA87FB-A7B8-4FF8-8338-565189AE7713}">
      <dsp:nvSpPr>
        <dsp:cNvPr id="0" name=""/>
        <dsp:cNvSpPr/>
      </dsp:nvSpPr>
      <dsp:spPr>
        <a:xfrm>
          <a:off x="159388" y="2323124"/>
          <a:ext cx="962556" cy="962556"/>
        </a:xfrm>
        <a:prstGeom prst="roundRect">
          <a:avLst>
            <a:gd name="adj" fmla="val 1667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EB9B45-AF63-4E9D-8DA4-DCDDE06C3830}">
      <dsp:nvSpPr>
        <dsp:cNvPr id="0" name=""/>
        <dsp:cNvSpPr/>
      </dsp:nvSpPr>
      <dsp:spPr>
        <a:xfrm>
          <a:off x="1179697" y="2323124"/>
          <a:ext cx="1358659" cy="962556"/>
        </a:xfrm>
        <a:prstGeom prst="roundRect">
          <a:avLst>
            <a:gd name="adj" fmla="val 1667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id-ID" sz="2000" kern="1200" smtClean="0">
              <a:solidFill>
                <a:srgbClr val="081CDE"/>
              </a:solidFill>
            </a:rPr>
            <a:t>Kode Etik </a:t>
          </a:r>
          <a:br>
            <a:rPr lang="id-ID" sz="2000" kern="1200" smtClean="0">
              <a:solidFill>
                <a:srgbClr val="081CDE"/>
              </a:solidFill>
            </a:rPr>
          </a:br>
          <a:r>
            <a:rPr lang="id-ID" sz="2000" kern="1200" smtClean="0">
              <a:solidFill>
                <a:srgbClr val="081CDE"/>
              </a:solidFill>
            </a:rPr>
            <a:t>Standar Pelaksanaan</a:t>
          </a:r>
          <a:endParaRPr lang="id-ID" sz="2000" kern="1200">
            <a:solidFill>
              <a:srgbClr val="081CDE"/>
            </a:solidFill>
          </a:endParaRPr>
        </a:p>
      </dsp:txBody>
      <dsp:txXfrm>
        <a:off x="1226694" y="2370121"/>
        <a:ext cx="1264665" cy="868562"/>
      </dsp:txXfrm>
    </dsp:sp>
    <dsp:sp modelId="{519937EC-C279-463E-B876-03333DE5FC3C}">
      <dsp:nvSpPr>
        <dsp:cNvPr id="0" name=""/>
        <dsp:cNvSpPr/>
      </dsp:nvSpPr>
      <dsp:spPr>
        <a:xfrm>
          <a:off x="159388" y="3401187"/>
          <a:ext cx="962556" cy="962556"/>
        </a:xfrm>
        <a:prstGeom prst="roundRect">
          <a:avLst>
            <a:gd name="adj" fmla="val 1667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BE10B-447E-4386-8CB0-762D0A5F29EC}">
      <dsp:nvSpPr>
        <dsp:cNvPr id="0" name=""/>
        <dsp:cNvSpPr/>
      </dsp:nvSpPr>
      <dsp:spPr>
        <a:xfrm>
          <a:off x="1179697" y="3401187"/>
          <a:ext cx="1358659" cy="962556"/>
        </a:xfrm>
        <a:prstGeom prst="roundRect">
          <a:avLst>
            <a:gd name="adj" fmla="val 1667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l" defTabSz="1244600">
            <a:lnSpc>
              <a:spcPct val="90000"/>
            </a:lnSpc>
            <a:spcBef>
              <a:spcPct val="0"/>
            </a:spcBef>
            <a:spcAft>
              <a:spcPct val="35000"/>
            </a:spcAft>
          </a:pPr>
          <a:r>
            <a:rPr lang="id-ID" sz="2800" kern="1200" smtClean="0"/>
            <a:t>Pedoman</a:t>
          </a:r>
          <a:endParaRPr lang="id-ID" sz="2800" kern="1200"/>
        </a:p>
      </dsp:txBody>
      <dsp:txXfrm>
        <a:off x="1226694" y="3448184"/>
        <a:ext cx="1264665" cy="868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7CDE5-810E-4066-9BD0-0B6D12230F44}">
      <dsp:nvSpPr>
        <dsp:cNvPr id="0" name=""/>
        <dsp:cNvSpPr/>
      </dsp:nvSpPr>
      <dsp:spPr>
        <a:xfrm rot="10800000">
          <a:off x="485568" y="1014194"/>
          <a:ext cx="1285186" cy="64742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96" tIns="53340" rIns="99568" bIns="53340" numCol="1" spcCol="1270" anchor="ctr" anchorCtr="0">
          <a:noAutofit/>
        </a:bodyPr>
        <a:lstStyle/>
        <a:p>
          <a:pPr lvl="0" algn="ctr" defTabSz="622300">
            <a:lnSpc>
              <a:spcPct val="90000"/>
            </a:lnSpc>
            <a:spcBef>
              <a:spcPct val="0"/>
            </a:spcBef>
            <a:spcAft>
              <a:spcPct val="35000"/>
            </a:spcAft>
          </a:pPr>
          <a:r>
            <a:rPr lang="id-ID" sz="1400" kern="1200" smtClean="0"/>
            <a:t>PROFESI:</a:t>
          </a:r>
          <a:endParaRPr lang="id-ID" sz="1400" kern="1200"/>
        </a:p>
      </dsp:txBody>
      <dsp:txXfrm rot="10800000">
        <a:off x="647424" y="1014194"/>
        <a:ext cx="1123330" cy="647424"/>
      </dsp:txXfrm>
    </dsp:sp>
    <dsp:sp modelId="{C8AD5C84-DC58-4B23-8C20-35A50B009359}">
      <dsp:nvSpPr>
        <dsp:cNvPr id="0" name=""/>
        <dsp:cNvSpPr/>
      </dsp:nvSpPr>
      <dsp:spPr>
        <a:xfrm>
          <a:off x="161856" y="1014194"/>
          <a:ext cx="647424" cy="64742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323A89-F492-473D-A54F-A16AEBCD1925}">
      <dsp:nvSpPr>
        <dsp:cNvPr id="0" name=""/>
        <dsp:cNvSpPr/>
      </dsp:nvSpPr>
      <dsp:spPr>
        <a:xfrm rot="10800000">
          <a:off x="485568" y="1854880"/>
          <a:ext cx="1285186" cy="64742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96" tIns="53340" rIns="99568" bIns="53340" numCol="1" spcCol="1270" anchor="ctr" anchorCtr="0">
          <a:noAutofit/>
        </a:bodyPr>
        <a:lstStyle/>
        <a:p>
          <a:pPr lvl="0" algn="ctr" defTabSz="622300">
            <a:lnSpc>
              <a:spcPct val="90000"/>
            </a:lnSpc>
            <a:spcBef>
              <a:spcPct val="0"/>
            </a:spcBef>
            <a:spcAft>
              <a:spcPct val="35000"/>
            </a:spcAft>
          </a:pPr>
          <a:r>
            <a:rPr lang="id-ID" sz="1400" i="1" kern="1200" smtClean="0">
              <a:solidFill>
                <a:schemeClr val="bg1"/>
              </a:solidFill>
            </a:rPr>
            <a:t>Asesor Utama</a:t>
          </a:r>
          <a:endParaRPr lang="id-ID" sz="1400" i="1" kern="1200">
            <a:solidFill>
              <a:schemeClr val="bg1"/>
            </a:solidFill>
          </a:endParaRPr>
        </a:p>
      </dsp:txBody>
      <dsp:txXfrm rot="10800000">
        <a:off x="647424" y="1854880"/>
        <a:ext cx="1123330" cy="647424"/>
      </dsp:txXfrm>
    </dsp:sp>
    <dsp:sp modelId="{7921313D-C949-4ACB-8DC9-16396A3B44A3}">
      <dsp:nvSpPr>
        <dsp:cNvPr id="0" name=""/>
        <dsp:cNvSpPr/>
      </dsp:nvSpPr>
      <dsp:spPr>
        <a:xfrm>
          <a:off x="161856" y="1854880"/>
          <a:ext cx="647424" cy="647424"/>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4FFBBD-51C5-4077-8234-B5012461CC22}">
      <dsp:nvSpPr>
        <dsp:cNvPr id="0" name=""/>
        <dsp:cNvSpPr/>
      </dsp:nvSpPr>
      <dsp:spPr>
        <a:xfrm rot="10800000">
          <a:off x="485568" y="2695566"/>
          <a:ext cx="1285186" cy="64742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96" tIns="53340" rIns="99568" bIns="53340" numCol="1" spcCol="1270" anchor="ctr" anchorCtr="0">
          <a:noAutofit/>
        </a:bodyPr>
        <a:lstStyle/>
        <a:p>
          <a:pPr lvl="0" algn="ctr" defTabSz="622300">
            <a:lnSpc>
              <a:spcPct val="90000"/>
            </a:lnSpc>
            <a:spcBef>
              <a:spcPct val="0"/>
            </a:spcBef>
            <a:spcAft>
              <a:spcPct val="35000"/>
            </a:spcAft>
          </a:pPr>
          <a:r>
            <a:rPr lang="id-ID" sz="1400" i="1" kern="1200" smtClean="0">
              <a:solidFill>
                <a:schemeClr val="bg1"/>
              </a:solidFill>
            </a:rPr>
            <a:t>Asesor Madya</a:t>
          </a:r>
          <a:endParaRPr lang="id-ID" sz="1400" i="1" kern="1200">
            <a:solidFill>
              <a:schemeClr val="bg1"/>
            </a:solidFill>
          </a:endParaRPr>
        </a:p>
      </dsp:txBody>
      <dsp:txXfrm rot="10800000">
        <a:off x="647424" y="2695566"/>
        <a:ext cx="1123330" cy="647424"/>
      </dsp:txXfrm>
    </dsp:sp>
    <dsp:sp modelId="{F34CA9D8-1945-46D8-B8D2-0DA78CAF9D52}">
      <dsp:nvSpPr>
        <dsp:cNvPr id="0" name=""/>
        <dsp:cNvSpPr/>
      </dsp:nvSpPr>
      <dsp:spPr>
        <a:xfrm>
          <a:off x="161856" y="2695566"/>
          <a:ext cx="647424" cy="647424"/>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1606CF-109B-489D-BC5B-979FF570C832}">
      <dsp:nvSpPr>
        <dsp:cNvPr id="0" name=""/>
        <dsp:cNvSpPr/>
      </dsp:nvSpPr>
      <dsp:spPr>
        <a:xfrm rot="10800000">
          <a:off x="485568" y="3585223"/>
          <a:ext cx="1285186" cy="64742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496" tIns="53340" rIns="99568" bIns="53340" numCol="1" spcCol="1270" anchor="ctr" anchorCtr="0">
          <a:noAutofit/>
        </a:bodyPr>
        <a:lstStyle/>
        <a:p>
          <a:pPr lvl="0" algn="ctr" defTabSz="622300">
            <a:lnSpc>
              <a:spcPct val="90000"/>
            </a:lnSpc>
            <a:spcBef>
              <a:spcPct val="0"/>
            </a:spcBef>
            <a:spcAft>
              <a:spcPct val="35000"/>
            </a:spcAft>
          </a:pPr>
          <a:r>
            <a:rPr lang="id-ID" sz="1400" i="1" kern="1200" smtClean="0">
              <a:solidFill>
                <a:schemeClr val="bg1"/>
              </a:solidFill>
            </a:rPr>
            <a:t>Asesor Muda</a:t>
          </a:r>
          <a:endParaRPr lang="id-ID" sz="1400" i="1" kern="1200">
            <a:solidFill>
              <a:schemeClr val="bg1"/>
            </a:solidFill>
          </a:endParaRPr>
        </a:p>
      </dsp:txBody>
      <dsp:txXfrm rot="10800000">
        <a:off x="647424" y="3585223"/>
        <a:ext cx="1123330" cy="647424"/>
      </dsp:txXfrm>
    </dsp:sp>
    <dsp:sp modelId="{799BBEA0-A31A-4AE5-AB23-856814716D6F}">
      <dsp:nvSpPr>
        <dsp:cNvPr id="0" name=""/>
        <dsp:cNvSpPr/>
      </dsp:nvSpPr>
      <dsp:spPr>
        <a:xfrm>
          <a:off x="161856" y="3536252"/>
          <a:ext cx="647424" cy="647424"/>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3" Type="http://schemas.openxmlformats.org/officeDocument/2006/relationships/image" Target="../media/image24.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 Id="rId14" Type="http://schemas.openxmlformats.org/officeDocument/2006/relationships/image" Target="../media/image35.emf"/></Relationships>
</file>

<file path=ppt/ink/ink1.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5-09-09T15:00:27.929"/>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18767 3639,'0'0,"0"0,0 0,0 0,0 0,0 0,0 0,0 0,0 0,0 0,0 0,0 0,0 0,0 0,0 0,99-177,-82 112,16-10,17 10,-17 0,0-19,0 10,16-10,18-9,-18 0,34-28,-17 0,34 9,-18-9,1 10,-17 8,1 10,-1-9,33 9,0-10,50 1,-33 0,17 27,-34 10,-16-19,16 19,17 9,-17-9,17-9,0 9,33 9,0-9,0 27,-17-17,-16 27,33 9,17-18,-34 18,1-9,-1 0,17 0,16 28,-16-9,-16 9,16 9,-17-9,-16 10,0 18,0 0,-17 9,34-9,-18 9,1 19,-33-10,-17 1,-16 9,16 9,-33-19,0 20,17 17,0 10,-17 0,0-9,-17 0,-16 9,17 9,0-9,-17 10,0-1,-50 1,0 8,17 29,-16-10,-1-18,0-1,-16 10,16-18,-32 8,-34 10,0 10,0 8,0-27,-16 28,16-38,-17 10,1-10,16-9,-16-9,-17 9,-33 0,16 0,-16 0,-17-18,17-1,33 0,0-27,-16-10,-1-9,34 0,-34 9,1-27,-17 8,49-18,-16-18,0-1,0-9,34 9,-1-18,16-9,1-10,-17 0,17-9,0-10,32 20,1-20,16 10,1-9,-1 8,17-17,0-29,16 10,1-38,16 0,33 10,-17 0,34 0,-17 9,33 0,1-19,49-9,-17 0,0 10,0-1,-16 38,0 9,-17 18,-16 29,16 8,-33 10,-16 19,-17 9,16 0,-16 0,0 0,0 0,17 0,16-9,17-47,-50 56</inkml:trace>
</inkml:ink>
</file>

<file path=ppt/ink/ink2.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5-09-09T15:00:31.152"/>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774 16575,'0'0,"0"0,0 0,0 0,0 0,0 0,0 0,0 0,0 0,0 0,0 0,0 0,0 0,0 0,0-159,0 103,33-18,-16 0,16-1,0-18,0 0,0 9,17-27,16-10,17-10,16-8,1 8,-1-17,0 8,0 19,1-9,16 18,-17 0,17 1,0 8,33 1,0-10,0 19,-33 19,32-10,-15 37,-1 1,1-19,-1 9,34-9,16 18,-33 10,0-10,0 20,0-1,-17 9,-16 0,0 19,33-18,16 18,-16 0,-16 18,16-8,0 8,0 1,-50 9,17 0,-33 0,32 18,1-9,-16 19,16 9,-34-9,1 0,-33 0,16 0,0 0,-16 18,-1 1,1 8,0 10,-1-9,-32 18,16-8,-33-1,0 9,0-9,0-9,0 18,-33-18,0 18,0 1,0-10,-17 0,-16-19,16 1,17 8,-33-17,16-1,-16 28,-17-9,-16 9,0-10,-1 10,-16-27,17 8,-17 0,-16 1,-1 9,-16-10,0 10,0-19,-33 19,33-10,0-9,0 1,0 8,-16-9,16-9,-66 18,0-18,32 19,-15-10,-17-28,49 0,1-18,16 9,-33-19,16 0,17-9,-33-27,0 17,16-27,34 9,0-18,-1-10,1-9,16-10,33-27,0-10,34-18,-1-28,17-1,16-17,34 36,-17-28,33 20,-16-1,32 9,1-27,16 27,33-9,1 19,-1 27,0 20,-16 8,0 1,0-1,-83 75</inkml:trace>
</inkml:ink>
</file>

<file path=ppt/ink/ink3.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5-09-09T15:04:39.615"/>
    </inkml:context>
    <inkml:brush xml:id="br0">
      <inkml:brushProperty name="width" value="0.08819" units="cm"/>
      <inkml:brushProperty name="height" value="0.35278" units="cm"/>
      <inkml:brushProperty name="color" value="#F6100A"/>
      <inkml:brushProperty name="tip" value="rectangle"/>
      <inkml:brushProperty name="rasterOp" value="maskPen"/>
    </inkml:brush>
  </inkml:definitions>
  <inkml:trace contextRef="#ctx0" brushRef="#br0">17538 14118,'0'0,"0"0,0 0,0 0,0 0,0 0,0 0,0 0,0 0,0 0,0 0,0 0,0 0,0 0,0 0,0 0,0 0,0 0,0 0,0 0,0 0,0 0,0 0,0 0,0 0,0 0,0 0,0 0,0 0,0 0,29 105,-29-99,0-6,0 0,0 0,0 0,0 0,0 0,0 0,0 0,0 0,0 0,0 0,0 0,0 0,0 0,0 0,0 0,0 0,0 0,0 0,0 0,0 0,0 0,0 0,0 0,0 0,0 0,0 0,0 0,0 0,0 0,0 0,0 0,0 0,0 0,0 6,0-6,0 0,0 0,0 0,0 0,0 0,0 0,0 0,0 0,0 0,0 0,0 0,0 0,0 0,0 0,0 7,0 6,0-7,0 1,0 13,0-7,-29 13,29 7,0 0,-15-1,15-6,-15 1,1 5,14-6,-16-6,1 13,15-7,0 0,0-7,0 1,0 0,0-7,0 6,-14-6,-1 7,15-7,-15 0,0 7,1-14,14 1,0-1,0-6,0 7,0-7,0 0,0 0,0 0,0 0,0 0,0 0,0 0,0 0,-15 0,15 0,0 0,0 0,-15 19,0-5,15 12,-15-7,0 7,15 0,-15 1,1-7,-1 6,0 6,0 1,1-1,-1 7,-15 1,15-7,0-1,0-6,-14 13,-1-6,-15 7,16-8,-1 14,16-7,-16-13,15-6,-14 6,-1-7,-15 1,16 0,14 6,-15-7,16 1,-16 0,15-7,1 7,-2-8,1 2,1 5,-16-5,15-2,-15 2,1 5,-1-6,1 0,14-6,-15 0,16-1,-2-6,2 6,14-6,0 0,-30 7,15 0,-14-1,29-6,-30 6,-15 1,30 0,15-7,-44 19,29-6,-14-6,-1 19,-15-6,31-1,-31-12,1 6,14-7,-14 20,-15 7,-1-20,1 7,0-1,0-5,29-1,-15 0,16 0,-1 0,-15 6,-14-5,-15 5,15-6,-15 7,-1-7,31-7,-16 14,16-7,0 0,0 0,-31 7,31-7,-31-6,16 5,-29-5,28 6,0-6,17 6,-17-6,1-7,-1 0,-14 6,1 0,-2 20,1-12,15-8,14 7,-14-13,14 7,-28 0,-2 5,-14-5,0 0,15-7,1 12,28-5,-30 0,1-1,-15 1,1 6,-2-6,17 5,-2-5,1 0,-30-1,0 0,16 1,13-7,2 0,13 0,-13 0,-31 0,0 0,-15 0,30 0,15-13,15 13,-30-6,0-1,-15 0,15-5,0 5,1 0,-2-6,-13 7,-16-1,15 0,15 1,15-7,0 6,-15-5,-29-2,-1-5,15 5,1 2,13-8,2 7,-1 0,-30 6,45-6,-15 0,0 7,-30-8,1-18,0 5,28 8,16 0,-15-1,-15 0,1 1,0-7,13-1,1 1,1-6,-16 12,14-19,2 13,-1 6,15-6,15 6,-31 1,1-1,-15-19,1 13,14-7,15 0,14 7,1 0,15 6,-30-6,14 0,1 13,0-7,14 7,1 6,14 1,0 0,30 6,-14 0,14 0,0 0,0 0,0 0,0 0,0 0,0 0,0 0,0 0,0 0,30 0,-30 0,0 12,0-5,14-7,-14 0,0 7,0-7,0 0,15 0,-15 0,0 6,0-6,0 0,0 0,0 0,0 0,0 0,0 0,0 0,0-13,0 13,0 0,0 0,0 0,-29 0,29 0,0 0,0 0,0 0,0 0,0 0,0 0,0 0,0 0,0 0,0 0,0 0,0 13,0-13,29 0,-29 0,0 7,30 6,-15 20,14-7,1 7,0-1,-1 1,1 6,-1 7,-14-7,15-13,0 7,-1 0,-14-1,0-12,0-7,-15 0,0-13,14 7,-14-7,0 6,0-6,0 0,0 0,0 0,0 0,0 0,0 0,0-13,0 6,0 7,0 0,0-6,-29-1,29 7,0-6,0 6,0-7,0 7,0-6,0 6,0-7,0 1,-30-20,16-7,-16 13,15-12,0-8,-15 7,16 7,-1 7,15-1,-15 7,15 13,0-7,0 7,0 0,0 0,0 0,0 0,0 0,-15 0,15-6,0 6,0-6,0 6,0 0,0 0,0 0,0 0,0 0,0 0,0-33,0 13,0 7,0 13,0-7,0 7,0-6,0 6,0 0,0 0,0 0,0 0,0 0,0 0,0 0,0 0,0 0,0 0,0 0,0 0,0 0,0 0,0 0,0-6,0-8,0 2,0-2,0 1,30 7,-30-1,0 7,0 0,0 0,0 0,0 0,0 0,0 0,0 0,-30 13,30-13,0 0,0 0,0 0,0 0,0 0,0 0,0 0,0 0,0 0,0 0,0 0,0 0,30 0,-15 0,29 0,-14-13,0 13,-1-7,15 1,-14-7,14 6,16-12,0 6,-1-7,0 13,-14-5,14 5,-15-6,30-7,-29 1,-16 5,1 2,-1 5,-13 7,-16 0,14 0,-14 0,0 0,0 0,0 13,0-13,0 0,0 0,0 0,0 6,0-6,0 0,-30 0,30 0</inkml:trace>
</inkml:ink>
</file>

<file path=ppt/ink/ink4.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5-09-09T15:05:22.641"/>
    </inkml:context>
    <inkml:brush xml:id="br0">
      <inkml:brushProperty name="width" value="0.08819" units="cm"/>
      <inkml:brushProperty name="height" value="0.35278" units="cm"/>
      <inkml:brushProperty name="color" value="#F6100A"/>
      <inkml:brushProperty name="tip" value="rectangle"/>
      <inkml:brushProperty name="rasterOp" value="maskPen"/>
    </inkml:brush>
  </inkml:definitions>
  <inkml:trace contextRef="#ctx0" brushRef="#br0">19495 10904,'0'0,"0"0,0 0,0 0,0 0,0 0,0 0,0 0,0 0,0 0,0 0,0 0,0 0,0 0,0 0,0 0,0 0,0 0,0 0,0 0,0 0,0 0,0 0,0 0,0 0,0 0,0 0,0 0,0 0,0 0,0 0,0 0,226-16,-213 16,13-8,-12 1,12-1,0-8,1 0,26 1,0-17,13 0,-26 9,13-1,-27 9,41-9,-27 0,-1-16,1 9,0-8,13 7,0-7,0-8,0 8,0-1,0 0,0 1,-13-1,-1-15,1-8,0 8,13-8,0 16,0-16,0 8,0-9,-14 9,1 0,1-7,11-10,-25 9,13-7,-1 6,1 1,13-8,-13 16,-14 0,14 8,0-24,0-1,0 2,-14-1,-13 0,13 23,-12-7,0-7,-2 14,2-7,-1-8,-13 8,13-8,0 7,-13 1,0 8,14-8,-14 7,0-14,0 7,0-1,0-7,0 0,0-15,13 14,-13-6,0-1,0-1,0 10,0-9,0-8,0-8,13 0,-13-8,0 9,0 7,0 1,0 6,0-14,0-1,0-7,-26-9,26 9,0 7,-14-8,14 0,0 9,0 7,-13 8,13-15,-13-1,13-7,-13 22,13 1,-14 24,14 0,0 24,-12-1,12 8,0 8,0 0,0 8,-14 0,14 0,0 0,0 0,0 0,0 0,0 0,0 0,0 16,0-16,0 0,0 0,0 0,0 7,0-7,0 0,0 0,0 0,0 0,0 0,0 0,0 0,0 0,0 0,0 9,0-9,0 0,0 7,0 1,0-8,0 9,0-2,0 9,0 0,-14 15,2 9,-2-1,-12 8,13 0,-1 32,-12 0,-1 8,-13 7,27-23,-13 0,-14-8,0 16,14 0,-14-1,13 2,1-1,-1-17,14-6,0-17,0-7,-1-16,14-9,0-7,0 0,0 0,0 0,0 0,0-16,0 9,0-1,0 0,0 0,0 0,0-15,0-17,0-15,0-8,27 0,-27 0,13-8,14-16,-14 9,0-17,27 0,-13 1,26-9,-13 16,-1 16,-13-15,14 15,0-8,0 8,-14-8,0 16,-12 8,12 15,-26 9,14 23,-14 0,0 8,0 0,0 0,0 0,0 16,0-16,0 0,0 0,0 8,0-8,0 0,0 0,0 0,0 0,0 0,0 0,0 0,0 0,0 8,0-8,0 0,0 8,0-8,0 0,0 7,0-7,0 0,0 9,0-9,0 8,0-1,0-7,0 0,0 9,0-2,13 17,13 0,-12 15,12 0,1 0,-1 9,27-1,1 24,-2-16,1-7,0 7,14 0,-27 0,-1-8,1 1,0-9,-14 1,27-1,-13 16,13-8,-14-7,-11-17,-2 1,-13-9,0-6,0-1,-13-8,0 0,0 0,0 0,0-24,-26-8,26-39,0 71</inkml:trace>
</inkml:ink>
</file>

<file path=ppt/ink/ink5.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6-02-08T15:48:35.308"/>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18767 3639,'0'0,"0"0,0 0,0 0,0 0,0 0,0 0,0 0,0 0,0 0,0 0,0 0,0 0,0 0,0 0,194-177,-161 112,32-10,33 10,-33 0,-1-19,1 10,31-10,35-9,-35 0,67-28,-34 0,67 9,-35-9,1 10,-32 8,1 10,-2-9,65 9,0-10,98 1,-65 0,34 27,-67 10,-31-19,30 19,35 9,-34-9,33-9,0 9,65 9,0-9,0 27,-33-17,-32 27,65 9,33-18,-66 18,1-9,-1 0,33 0,31 28,-31-9,-31 9,31 9,-34-9,-30 10,-1 18,0 0,-33 9,67-9,-36 9,2 19,-64-10,-34 1,-31 9,31 9,-64-19,0 20,33 17,0 10,-34 0,1-9,-34 0,-31 9,34 9,-1-9,-33 10,0-1,-98 1,0 8,33 29,-31-10,-2-18,0-1,-31 10,31-18,-62 8,-68 10,1 10,0 8,-1-27,-30 28,31-38,-34 10,2-10,32-9,-32-9,-33 9,-64 0,31 0,-32 0,-33-18,34-1,64 0,0-27,-32-10,-1-9,67 0,-68 9,3-27,-34 8,97-18,-32-18,0-1,0-9,67 9,-3-18,33-9,1-10,-34 0,34-9,0-10,63 20,2-20,31 10,2-9,-2 8,33-17,1-29,30 10,3-38,31 0,65 10,-34 0,67 0,-34 9,66 0,1-19,96-9,-33 0,0 10,0-1,-31 38,-1 9,-32 18,-32 29,31 8,-64 10,-32 19,-33 9,31 0,-31 0,0 0,0 0,34 0,30-9,34-47,-98 56</inkml:trace>
</inkml:ink>
</file>

<file path=ppt/ink/ink6.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6-02-08T15:49:38.959"/>
    </inkml:context>
    <inkml:brush xml:id="br0">
      <inkml:brushProperty name="width" value="0.08819" units="cm"/>
      <inkml:brushProperty name="height" value="0.35278" units="cm"/>
      <inkml:brushProperty name="color" value="#0BA528"/>
      <inkml:brushProperty name="tip" value="rectangle"/>
      <inkml:brushProperty name="rasterOp" value="maskPen"/>
    </inkml:brush>
  </inkml:definitions>
  <inkml:trace contextRef="#ctx0" brushRef="#br0">18767 3224,'0'0,"0"0,0 0,0 0,0 0,0 0,0 0,0 0,0 0,0 0,0 0,0 0,0 0,0 0,0 0,176-154,-146 98,29-9,30 9,-31-1,1-16,-1 9,30-8,31-9,-32 0,60-24,-30 1,61 6,-32-6,1 7,-30 8,3 8,-3-7,59 7,0-8,88 1,-58-1,31 24,-61 9,-29-17,29 17,30 7,-30-7,30-8,0 7,59 9,0-8,-1 23,-29-15,-29 24,59 7,30-15,-61 16,3-9,-3 1,31 0,28 24,-28-8,-29 8,29 8,-31-8,-28 8,0 17,1-1,-32 8,62-8,-33 8,2 17,-58-9,-31 1,-28 7,28 8,-58-16,-1 18,31 14,0 8,-30 1,-1-8,-29-1,-29 9,30 7,0-7,-30 8,0 0,-89 0,0 7,31 26,-29-10,-2-15,0 0,-28 7,28-14,-57 6,-60 9,0 8,0 8,0-24,-29 24,29-32,-30 8,1-9,29-7,-28-8,-31 7,-58 1,28 0,-29-1,-29-15,29-1,60 0,-1-23,-28-9,-2-7,60-1,-60 8,2-23,-30 6,87-15,-29-15,0-2,0-7,61 7,-2-15,28-8,2-8,-30-1,30-7,0-9,57 17,2-17,28 9,2-8,-2 7,31-15,-1-25,29 8,1-32,29-1,59 10,-30-1,59 0,-29 8,58 1,2-18,87-7,-30 0,0 8,0 0,-28 33,-1 7,-30 16,-28 25,28 7,-58 9,-29 16,-30 8,29 0,-29 0,0 0,0 0,30 0,29-8,29-40,-88 48</inkml:trace>
</inkml:ink>
</file>

<file path=ppt/ink/ink7.xml><?xml version="1.0" encoding="utf-8"?>
<inkml:ink xmlns:inkml="http://www.w3.org/2003/InkML">
  <inkml:definitions>
    <inkml:context xml:id="ctx0">
      <inkml:inkSource xml:id="inkSrc0">
        <inkml:traceFormat>
          <inkml:channel name="X" type="integer" max="2047" units="cm"/>
          <inkml:channel name="Y" type="integer" max="2047" units="cm"/>
        </inkml:traceFormat>
        <inkml:channelProperties>
          <inkml:channelProperty channel="X" name="resolution" value="79.96094" units="1/cm"/>
          <inkml:channelProperty channel="Y" name="resolution" value="142.15277" units="1/cm"/>
        </inkml:channelProperties>
      </inkml:inkSource>
      <inkml:timestamp xml:id="ts0" timeString="2016-02-08T15:51:52.789"/>
    </inkml:context>
    <inkml:brush xml:id="br0">
      <inkml:brushProperty name="width" value="0.08819" units="cm"/>
      <inkml:brushProperty name="height" value="0.35278" units="cm"/>
      <inkml:brushProperty name="color" value="#CC00CC"/>
      <inkml:brushProperty name="tip" value="rectangle"/>
      <inkml:brushProperty name="rasterOp" value="maskPen"/>
    </inkml:brush>
  </inkml:definitions>
  <inkml:trace contextRef="#ctx0" brushRef="#br0">13255 7258,'0'0,"0"0,-50-113,34 82,-1 5,17 20,0 6,0 0,0 0,0 13,0-1,0-5,0 11,0-11,0 18,0-19,0 7,0-1,0-5,0-7,0 12,0-12,0 7,0-7,0 0,0 6,0-6,0 0,0 6,0-6,0 0,0 0,0 0,0 0,0 13,0-7,33 13,-16 6,-1 7,1-20,16 20,-16 12,32-7,-16 1,-16-6,16 5,17 7,-34 13,1 0,16 6,16 12,-15 7,15-6,1 5,16-11,-33 11,17-5,-17-7,0 26,17-32,-17 25,0-6,17 6,-1-13,1-12,-17 13,0 5,17-36,-17 11,0 13,17-18,-17 12,16 0,-15 0,-18-32,17 26,-16-1,-1-30,1 5,16 13,-17 19,-16-44,34 25,-18-6,-16-13,17 0,-1 0,17 19,-16-12,-1-1,18-18,-1 18,-17 7,1-25,-1-1,1 1,-17-1,16-5,1 12,0-13,-1 19,17 13,-16-26,-17 1,16 0,1-1,-17 7,0-13,0-6,0 7,0-7,0 6,0-19,0 1,0 12,0 12,0 1,0-13,0 0,0 0,0-13,0 13,0-6,0 19,0-13,0 6,0-31,0 18,0 33,0-20,0-6,0 0,0 0,0 0,0-32,0 45,0-13,0 0,0 0,0 6,0-6,0 13,0-32,0 13,0 6,0 0,0 0,0 19,0-13,0-6,0 0,0 6,0-6,0 0,0-12,0 12,0 12,0-24,0 12,0 0,0 0,0 0,0-7,0 7,0 0,0-12,0 12,0 12,0-12,0 0,0 7,0-1,0-6,0-13,0 13,0 0,0 0,0 0,0 0,0 0,0 13,0-13,0-13,0 7,0 6,0-13,0 13,0 13,0-13,0 19,0-13,0-25,0 32,0-13,0-13,0 1,0 24,0 1,0-13,0 13,0-13,0-13,0 7,0 18,0-31,0 13,0 31,0-18,0-7,0-13,0 13,0 13,0-26,0 7,0 25,0-13,0 0,0-25,0 13,0 6,0 0,0 13,0-13,0 0,0-13,0 13,0 0,0 13,0-13,0 0,0 12,0-24,0 12,0 0,0-7,0 7,0 0,0-6,0 6,0 0,0 13,0-26,0 13,0 0,0-6,-33-1,33 20,0-26,0 13,0 0,0 0,0 0,0-6,0 0,-17 6,17-7,0 7,0 13,0-13,0 0,0 0,0 0,0 6,0 7,0-13,0 0,0 0,0 0,0 0,0 0,0 0,0-13,0 13,0 0,0 13,0-13,0 13,0-13,0 0,0-19,0 12,0 7,0 0,0 0,0 0,0 19,0-12,0-26,0 12,-49 7,-18 0,1-19,-17 7,17-7,0 13,16-1,-16-18,0 6,-17 0,0 13,17-13,-33 13,16 0,17-1,0 7,-1-6,1 6,0-12,0 5,0-12,-1 13,18 0,32-1,1-5,-1 6,17 6,0 12,0-12,0-12,0 24,0-12,0-12,0 12,0 18,33-11,-33-39,0 51,0-13,0-24,33 18,0 25,17-13,16 1,0 0,34 12,-17-6,-17 6,33-19,0 13,17 0,-16-13,-1 0,0 26,-33-20,34-5,-18 12,18-7,-17 20,-17-13,0-7,0 1,-33 6,17-19,-17 0,0 19,-16-19,-1 0,1 6,-17-6,0 0,0 6,0-6,0 6,0-6,0 0,0 0,0 0,0 0,0-12,0 6,0 6,0-7,-33 1,33 6,0 0,0-6,0-1,0 7,0-12,0-1,0-37,33-32,-17 0,1 13,-1 0,18-26,15-5,1 18,16-6,17-13,-17 0,-16 19,16-12,0 6,-16 6,16 7,-16 30,-17-5,-17 25,-16 12,17 7,-17 19,0 6,0-32,0 32,0-13,0 0,0-6,0-18,0 5,0 13,0 13,16 5,-49 14,33-32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0081DE-FF33-4E3A-9C6B-1BAFEE373AB0}" type="datetimeFigureOut">
              <a:rPr lang="id-ID" smtClean="0"/>
              <a:t>21/04/2017</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A8339D-F09D-4F3A-907D-07807E92EAE9}" type="slidenum">
              <a:rPr lang="id-ID" smtClean="0"/>
              <a:t>‹#›</a:t>
            </a:fld>
            <a:endParaRPr lang="id-ID"/>
          </a:p>
        </p:txBody>
      </p:sp>
    </p:spTree>
    <p:extLst>
      <p:ext uri="{BB962C8B-B14F-4D97-AF65-F5344CB8AC3E}">
        <p14:creationId xmlns:p14="http://schemas.microsoft.com/office/powerpoint/2010/main" val="89148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0B7D5C1-7A06-4C84-9389-E4E1355386E8}" type="slidenum">
              <a:rPr lang="id-ID" smtClean="0"/>
              <a:pPr/>
              <a:t>6</a:t>
            </a:fld>
            <a:endParaRPr lang="id-ID"/>
          </a:p>
        </p:txBody>
      </p:sp>
    </p:spTree>
    <p:extLst>
      <p:ext uri="{BB962C8B-B14F-4D97-AF65-F5344CB8AC3E}">
        <p14:creationId xmlns:p14="http://schemas.microsoft.com/office/powerpoint/2010/main" val="2452519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30</a:t>
            </a:fld>
            <a:endParaRPr lang="id-ID"/>
          </a:p>
        </p:txBody>
      </p:sp>
    </p:spTree>
    <p:extLst>
      <p:ext uri="{BB962C8B-B14F-4D97-AF65-F5344CB8AC3E}">
        <p14:creationId xmlns:p14="http://schemas.microsoft.com/office/powerpoint/2010/main" val="145567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31</a:t>
            </a:fld>
            <a:endParaRPr lang="id-ID"/>
          </a:p>
        </p:txBody>
      </p:sp>
    </p:spTree>
    <p:extLst>
      <p:ext uri="{BB962C8B-B14F-4D97-AF65-F5344CB8AC3E}">
        <p14:creationId xmlns:p14="http://schemas.microsoft.com/office/powerpoint/2010/main" val="2554091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32</a:t>
            </a:fld>
            <a:endParaRPr lang="id-ID"/>
          </a:p>
        </p:txBody>
      </p:sp>
    </p:spTree>
    <p:extLst>
      <p:ext uri="{BB962C8B-B14F-4D97-AF65-F5344CB8AC3E}">
        <p14:creationId xmlns:p14="http://schemas.microsoft.com/office/powerpoint/2010/main" val="29461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33</a:t>
            </a:fld>
            <a:endParaRPr lang="id-ID"/>
          </a:p>
        </p:txBody>
      </p:sp>
    </p:spTree>
    <p:extLst>
      <p:ext uri="{BB962C8B-B14F-4D97-AF65-F5344CB8AC3E}">
        <p14:creationId xmlns:p14="http://schemas.microsoft.com/office/powerpoint/2010/main" val="19504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34</a:t>
            </a:fld>
            <a:endParaRPr lang="id-ID"/>
          </a:p>
        </p:txBody>
      </p:sp>
    </p:spTree>
    <p:extLst>
      <p:ext uri="{BB962C8B-B14F-4D97-AF65-F5344CB8AC3E}">
        <p14:creationId xmlns:p14="http://schemas.microsoft.com/office/powerpoint/2010/main" val="334667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35</a:t>
            </a:fld>
            <a:endParaRPr lang="id-ID"/>
          </a:p>
        </p:txBody>
      </p:sp>
    </p:spTree>
    <p:extLst>
      <p:ext uri="{BB962C8B-B14F-4D97-AF65-F5344CB8AC3E}">
        <p14:creationId xmlns:p14="http://schemas.microsoft.com/office/powerpoint/2010/main" val="286737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36</a:t>
            </a:fld>
            <a:endParaRPr lang="id-ID"/>
          </a:p>
        </p:txBody>
      </p:sp>
    </p:spTree>
    <p:extLst>
      <p:ext uri="{BB962C8B-B14F-4D97-AF65-F5344CB8AC3E}">
        <p14:creationId xmlns:p14="http://schemas.microsoft.com/office/powerpoint/2010/main" val="3265221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37</a:t>
            </a:fld>
            <a:endParaRPr lang="id-ID"/>
          </a:p>
        </p:txBody>
      </p:sp>
    </p:spTree>
    <p:extLst>
      <p:ext uri="{BB962C8B-B14F-4D97-AF65-F5344CB8AC3E}">
        <p14:creationId xmlns:p14="http://schemas.microsoft.com/office/powerpoint/2010/main" val="13840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39936510-77A9-4986-84FA-5CE7896D2485}" type="slidenum">
              <a:rPr lang="id-ID" smtClean="0"/>
              <a:t>11</a:t>
            </a:fld>
            <a:endParaRPr lang="id-ID"/>
          </a:p>
        </p:txBody>
      </p:sp>
    </p:spTree>
    <p:extLst>
      <p:ext uri="{BB962C8B-B14F-4D97-AF65-F5344CB8AC3E}">
        <p14:creationId xmlns:p14="http://schemas.microsoft.com/office/powerpoint/2010/main" val="189887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1144588" y="684213"/>
            <a:ext cx="4576762" cy="34321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lstStyle/>
          <a:p>
            <a:pPr>
              <a:spcBef>
                <a:spcPct val="0"/>
              </a:spcBef>
            </a:pPr>
            <a:endParaRPr lang="en-US" altLang="en-US" smtClean="0"/>
          </a:p>
        </p:txBody>
      </p:sp>
      <p:sp>
        <p:nvSpPr>
          <p:cNvPr id="74756" name="Slide Number Placeholder 3"/>
          <p:cNvSpPr txBox="1">
            <a:spLocks noGrp="1"/>
          </p:cNvSpPr>
          <p:nvPr/>
        </p:nvSpPr>
        <p:spPr bwMode="auto">
          <a:xfrm>
            <a:off x="3881887" y="8685950"/>
            <a:ext cx="2976113" cy="45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nchor="b"/>
          <a:lstStyle>
            <a:lvl1pPr defTabSz="242888" eaLnBrk="0" hangingPunct="0">
              <a:defRPr>
                <a:solidFill>
                  <a:schemeClr val="tx1"/>
                </a:solidFill>
                <a:latin typeface="Arial" pitchFamily="34" charset="0"/>
                <a:cs typeface="Arial" pitchFamily="34" charset="0"/>
              </a:defRPr>
            </a:lvl1pPr>
            <a:lvl2pPr marL="742950" indent="-285750" defTabSz="242888" eaLnBrk="0" hangingPunct="0">
              <a:defRPr>
                <a:solidFill>
                  <a:schemeClr val="tx1"/>
                </a:solidFill>
                <a:latin typeface="Arial" pitchFamily="34" charset="0"/>
                <a:cs typeface="Arial" pitchFamily="34" charset="0"/>
              </a:defRPr>
            </a:lvl2pPr>
            <a:lvl3pPr marL="1143000" indent="-228600" defTabSz="242888" eaLnBrk="0" hangingPunct="0">
              <a:defRPr>
                <a:solidFill>
                  <a:schemeClr val="tx1"/>
                </a:solidFill>
                <a:latin typeface="Arial" pitchFamily="34" charset="0"/>
                <a:cs typeface="Arial" pitchFamily="34" charset="0"/>
              </a:defRPr>
            </a:lvl3pPr>
            <a:lvl4pPr marL="1600200" indent="-228600" defTabSz="242888" eaLnBrk="0" hangingPunct="0">
              <a:defRPr>
                <a:solidFill>
                  <a:schemeClr val="tx1"/>
                </a:solidFill>
                <a:latin typeface="Arial" pitchFamily="34" charset="0"/>
                <a:cs typeface="Arial" pitchFamily="34" charset="0"/>
              </a:defRPr>
            </a:lvl4pPr>
            <a:lvl5pPr marL="2057400" indent="-228600" defTabSz="242888" eaLnBrk="0" hangingPunct="0">
              <a:defRPr>
                <a:solidFill>
                  <a:schemeClr val="tx1"/>
                </a:solidFill>
                <a:latin typeface="Arial" pitchFamily="34" charset="0"/>
                <a:cs typeface="Arial" pitchFamily="34" charset="0"/>
              </a:defRPr>
            </a:lvl5pPr>
            <a:lvl6pPr marL="2514600" indent="-228600" defTabSz="2428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428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428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428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137A30A-5E3E-4913-B2B0-56694944BAAC}" type="slidenum">
              <a:rPr lang="en-US" altLang="en-US" sz="1100"/>
              <a:pPr algn="r" eaLnBrk="1" hangingPunct="1"/>
              <a:t>14</a:t>
            </a:fld>
            <a:endParaRPr lang="en-US" altLang="en-US" sz="1100"/>
          </a:p>
        </p:txBody>
      </p:sp>
    </p:spTree>
    <p:extLst>
      <p:ext uri="{BB962C8B-B14F-4D97-AF65-F5344CB8AC3E}">
        <p14:creationId xmlns:p14="http://schemas.microsoft.com/office/powerpoint/2010/main" val="140239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xfrm>
            <a:off x="1144588" y="684213"/>
            <a:ext cx="4576762" cy="34321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lstStyle/>
          <a:p>
            <a:pPr eaLnBrk="1" hangingPunct="1"/>
            <a:endParaRPr lang="en-US" altLang="en-US" smtClean="0"/>
          </a:p>
        </p:txBody>
      </p:sp>
      <p:sp>
        <p:nvSpPr>
          <p:cNvPr id="76804" name="Slide Number Placeholder 3"/>
          <p:cNvSpPr txBox="1">
            <a:spLocks noGrp="1"/>
          </p:cNvSpPr>
          <p:nvPr/>
        </p:nvSpPr>
        <p:spPr bwMode="auto">
          <a:xfrm>
            <a:off x="3881887" y="8685950"/>
            <a:ext cx="2976113" cy="45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nchor="b"/>
          <a:lstStyle>
            <a:lvl1pPr defTabSz="242888" eaLnBrk="0" hangingPunct="0">
              <a:defRPr>
                <a:solidFill>
                  <a:schemeClr val="tx1"/>
                </a:solidFill>
                <a:latin typeface="Arial" pitchFamily="34" charset="0"/>
                <a:cs typeface="Arial" pitchFamily="34" charset="0"/>
              </a:defRPr>
            </a:lvl1pPr>
            <a:lvl2pPr marL="742950" indent="-285750" defTabSz="242888" eaLnBrk="0" hangingPunct="0">
              <a:defRPr>
                <a:solidFill>
                  <a:schemeClr val="tx1"/>
                </a:solidFill>
                <a:latin typeface="Arial" pitchFamily="34" charset="0"/>
                <a:cs typeface="Arial" pitchFamily="34" charset="0"/>
              </a:defRPr>
            </a:lvl2pPr>
            <a:lvl3pPr marL="1143000" indent="-228600" defTabSz="242888" eaLnBrk="0" hangingPunct="0">
              <a:defRPr>
                <a:solidFill>
                  <a:schemeClr val="tx1"/>
                </a:solidFill>
                <a:latin typeface="Arial" pitchFamily="34" charset="0"/>
                <a:cs typeface="Arial" pitchFamily="34" charset="0"/>
              </a:defRPr>
            </a:lvl3pPr>
            <a:lvl4pPr marL="1600200" indent="-228600" defTabSz="242888" eaLnBrk="0" hangingPunct="0">
              <a:defRPr>
                <a:solidFill>
                  <a:schemeClr val="tx1"/>
                </a:solidFill>
                <a:latin typeface="Arial" pitchFamily="34" charset="0"/>
                <a:cs typeface="Arial" pitchFamily="34" charset="0"/>
              </a:defRPr>
            </a:lvl4pPr>
            <a:lvl5pPr marL="2057400" indent="-228600" defTabSz="242888" eaLnBrk="0" hangingPunct="0">
              <a:defRPr>
                <a:solidFill>
                  <a:schemeClr val="tx1"/>
                </a:solidFill>
                <a:latin typeface="Arial" pitchFamily="34" charset="0"/>
                <a:cs typeface="Arial" pitchFamily="34" charset="0"/>
              </a:defRPr>
            </a:lvl5pPr>
            <a:lvl6pPr marL="2514600" indent="-228600" defTabSz="2428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428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428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428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E25E29C-4BF7-45C2-8A80-2F9ECC42F784}" type="slidenum">
              <a:rPr lang="en-US" altLang="en-US" sz="1100"/>
              <a:pPr algn="r" eaLnBrk="1" hangingPunct="1"/>
              <a:t>15</a:t>
            </a:fld>
            <a:endParaRPr lang="en-US" altLang="en-US" sz="1100"/>
          </a:p>
        </p:txBody>
      </p:sp>
    </p:spTree>
    <p:extLst>
      <p:ext uri="{BB962C8B-B14F-4D97-AF65-F5344CB8AC3E}">
        <p14:creationId xmlns:p14="http://schemas.microsoft.com/office/powerpoint/2010/main" val="312073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xfrm>
            <a:off x="1144588" y="684213"/>
            <a:ext cx="4576762" cy="34321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lstStyle/>
          <a:p>
            <a:endParaRPr lang="en-US" altLang="en-US" smtClean="0"/>
          </a:p>
        </p:txBody>
      </p:sp>
      <p:sp>
        <p:nvSpPr>
          <p:cNvPr id="75780" name="Slide Number Placeholder 3"/>
          <p:cNvSpPr txBox="1">
            <a:spLocks noGrp="1"/>
          </p:cNvSpPr>
          <p:nvPr/>
        </p:nvSpPr>
        <p:spPr bwMode="auto">
          <a:xfrm>
            <a:off x="3881887" y="8685950"/>
            <a:ext cx="2976113" cy="45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8" rIns="91413" bIns="45708" anchor="b"/>
          <a:lstStyle>
            <a:lvl1pPr defTabSz="242888" eaLnBrk="0" hangingPunct="0">
              <a:defRPr>
                <a:solidFill>
                  <a:schemeClr val="tx1"/>
                </a:solidFill>
                <a:latin typeface="Arial" pitchFamily="34" charset="0"/>
                <a:cs typeface="Arial" pitchFamily="34" charset="0"/>
              </a:defRPr>
            </a:lvl1pPr>
            <a:lvl2pPr marL="742950" indent="-285750" defTabSz="242888" eaLnBrk="0" hangingPunct="0">
              <a:defRPr>
                <a:solidFill>
                  <a:schemeClr val="tx1"/>
                </a:solidFill>
                <a:latin typeface="Arial" pitchFamily="34" charset="0"/>
                <a:cs typeface="Arial" pitchFamily="34" charset="0"/>
              </a:defRPr>
            </a:lvl2pPr>
            <a:lvl3pPr marL="1143000" indent="-228600" defTabSz="242888" eaLnBrk="0" hangingPunct="0">
              <a:defRPr>
                <a:solidFill>
                  <a:schemeClr val="tx1"/>
                </a:solidFill>
                <a:latin typeface="Arial" pitchFamily="34" charset="0"/>
                <a:cs typeface="Arial" pitchFamily="34" charset="0"/>
              </a:defRPr>
            </a:lvl3pPr>
            <a:lvl4pPr marL="1600200" indent="-228600" defTabSz="242888" eaLnBrk="0" hangingPunct="0">
              <a:defRPr>
                <a:solidFill>
                  <a:schemeClr val="tx1"/>
                </a:solidFill>
                <a:latin typeface="Arial" pitchFamily="34" charset="0"/>
                <a:cs typeface="Arial" pitchFamily="34" charset="0"/>
              </a:defRPr>
            </a:lvl4pPr>
            <a:lvl5pPr marL="2057400" indent="-228600" defTabSz="242888" eaLnBrk="0" hangingPunct="0">
              <a:defRPr>
                <a:solidFill>
                  <a:schemeClr val="tx1"/>
                </a:solidFill>
                <a:latin typeface="Arial" pitchFamily="34" charset="0"/>
                <a:cs typeface="Arial" pitchFamily="34" charset="0"/>
              </a:defRPr>
            </a:lvl5pPr>
            <a:lvl6pPr marL="2514600" indent="-228600" defTabSz="2428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2428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2428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24288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51C3E1A-76A0-47AF-99D4-27E9823DD2CD}" type="slidenum">
              <a:rPr lang="id-ID" altLang="en-US" sz="1100"/>
              <a:pPr algn="r" eaLnBrk="1" hangingPunct="1"/>
              <a:t>16</a:t>
            </a:fld>
            <a:endParaRPr lang="id-ID" altLang="en-US" sz="1100"/>
          </a:p>
        </p:txBody>
      </p:sp>
    </p:spTree>
    <p:extLst>
      <p:ext uri="{BB962C8B-B14F-4D97-AF65-F5344CB8AC3E}">
        <p14:creationId xmlns:p14="http://schemas.microsoft.com/office/powerpoint/2010/main" val="24666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1413" y="684213"/>
            <a:ext cx="4575175" cy="3432175"/>
          </a:xfrm>
          <a:ln/>
        </p:spPr>
      </p:sp>
      <p:sp>
        <p:nvSpPr>
          <p:cNvPr id="87043" name="Notes Placeholder 2"/>
          <p:cNvSpPr>
            <a:spLocks noGrp="1"/>
          </p:cNvSpPr>
          <p:nvPr>
            <p:ph type="body" idx="1"/>
          </p:nvPr>
        </p:nvSpPr>
        <p:spPr>
          <a:noFill/>
          <a:ln/>
        </p:spPr>
        <p:txBody>
          <a:bodyPr/>
          <a:lstStyle/>
          <a:p>
            <a:pPr eaLnBrk="1" hangingPunct="1"/>
            <a:endParaRPr lang="en-US" smtClean="0"/>
          </a:p>
        </p:txBody>
      </p:sp>
      <p:sp>
        <p:nvSpPr>
          <p:cNvPr id="87044" name="Slide Number Placeholder 3"/>
          <p:cNvSpPr>
            <a:spLocks noGrp="1"/>
          </p:cNvSpPr>
          <p:nvPr>
            <p:ph type="sldNum" sz="quarter" idx="5"/>
          </p:nvPr>
        </p:nvSpPr>
        <p:spPr>
          <a:noFill/>
        </p:spPr>
        <p:txBody>
          <a:bodyPr/>
          <a:lstStyle/>
          <a:p>
            <a:fld id="{1995B6F5-264A-4398-80CF-3ADA67F24E1D}" type="slidenum">
              <a:rPr lang="en-US" smtClean="0">
                <a:solidFill>
                  <a:prstClr val="black"/>
                </a:solidFill>
              </a:rPr>
              <a:pPr/>
              <a:t>19</a:t>
            </a:fld>
            <a:endParaRPr lang="en-US" smtClean="0">
              <a:solidFill>
                <a:prstClr val="black"/>
              </a:solidFill>
            </a:endParaRPr>
          </a:p>
        </p:txBody>
      </p:sp>
    </p:spTree>
    <p:extLst>
      <p:ext uri="{BB962C8B-B14F-4D97-AF65-F5344CB8AC3E}">
        <p14:creationId xmlns:p14="http://schemas.microsoft.com/office/powerpoint/2010/main" val="2282267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1141413" y="684213"/>
            <a:ext cx="4575175" cy="3432175"/>
          </a:xfrm>
          <a:ln/>
        </p:spPr>
      </p:sp>
      <p:sp>
        <p:nvSpPr>
          <p:cNvPr id="95235" name="Notes Placeholder 2"/>
          <p:cNvSpPr>
            <a:spLocks noGrp="1"/>
          </p:cNvSpPr>
          <p:nvPr>
            <p:ph type="body" idx="1"/>
          </p:nvPr>
        </p:nvSpPr>
        <p:spPr>
          <a:noFill/>
          <a:ln/>
        </p:spPr>
        <p:txBody>
          <a:bodyPr/>
          <a:lstStyle/>
          <a:p>
            <a:pPr eaLnBrk="1" hangingPunct="1"/>
            <a:endParaRPr lang="en-US" smtClean="0"/>
          </a:p>
        </p:txBody>
      </p:sp>
      <p:sp>
        <p:nvSpPr>
          <p:cNvPr id="95236" name="Slide Number Placeholder 3"/>
          <p:cNvSpPr>
            <a:spLocks noGrp="1"/>
          </p:cNvSpPr>
          <p:nvPr>
            <p:ph type="sldNum" sz="quarter" idx="5"/>
          </p:nvPr>
        </p:nvSpPr>
        <p:spPr>
          <a:noFill/>
        </p:spPr>
        <p:txBody>
          <a:bodyPr/>
          <a:lstStyle/>
          <a:p>
            <a:fld id="{FA5FCC76-6167-463A-B346-A1B5EC9015E5}" type="slidenum">
              <a:rPr lang="en-US" smtClean="0">
                <a:solidFill>
                  <a:prstClr val="black"/>
                </a:solidFill>
              </a:rPr>
              <a:pPr/>
              <a:t>20</a:t>
            </a:fld>
            <a:endParaRPr lang="en-US" smtClean="0">
              <a:solidFill>
                <a:prstClr val="black"/>
              </a:solidFill>
            </a:endParaRPr>
          </a:p>
        </p:txBody>
      </p:sp>
    </p:spTree>
    <p:extLst>
      <p:ext uri="{BB962C8B-B14F-4D97-AF65-F5344CB8AC3E}">
        <p14:creationId xmlns:p14="http://schemas.microsoft.com/office/powerpoint/2010/main" val="36662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28</a:t>
            </a:fld>
            <a:endParaRPr lang="id-ID"/>
          </a:p>
        </p:txBody>
      </p:sp>
    </p:spTree>
    <p:extLst>
      <p:ext uri="{BB962C8B-B14F-4D97-AF65-F5344CB8AC3E}">
        <p14:creationId xmlns:p14="http://schemas.microsoft.com/office/powerpoint/2010/main" val="308862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39936510-77A9-4986-84FA-5CE7896D2485}" type="slidenum">
              <a:rPr lang="id-ID" smtClean="0"/>
              <a:t>29</a:t>
            </a:fld>
            <a:endParaRPr lang="id-ID"/>
          </a:p>
        </p:txBody>
      </p:sp>
    </p:spTree>
    <p:extLst>
      <p:ext uri="{BB962C8B-B14F-4D97-AF65-F5344CB8AC3E}">
        <p14:creationId xmlns:p14="http://schemas.microsoft.com/office/powerpoint/2010/main" val="209898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35B3BA-81EE-40BD-AF06-FF89D8590B25}" type="datetimeFigureOut">
              <a:rPr lang="id-ID" smtClean="0"/>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35B3BA-81EE-40BD-AF06-FF89D8590B25}" type="datetimeFigureOut">
              <a:rPr lang="id-ID" smtClean="0"/>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35B3BA-81EE-40BD-AF06-FF89D8590B25}" type="datetimeFigureOut">
              <a:rPr lang="id-ID" smtClean="0"/>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612"/>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612"/>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prstClr val="black">
                  <a:tint val="75000"/>
                </a:prstClr>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8E40027-1AF3-4980-8E36-D2A96B3F7C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7482031"/>
      </p:ext>
    </p:extLst>
  </p:cSld>
  <p:clrMapOvr>
    <a:masterClrMapping/>
  </p:clrMapOvr>
  <p:transition>
    <p:wheel spokes="8"/>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9"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9"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10EEA-DEE6-4B6A-961F-24FCE0AB3FC2}" type="datetimeFigureOut">
              <a:rPr lang="id-ID" smtClean="0"/>
              <a:pPr/>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3E3A2AC-079E-4174-85AF-E47768F395F3}" type="slidenum">
              <a:rPr lang="id-ID" smtClean="0"/>
              <a:pPr/>
              <a:t>‹#›</a:t>
            </a:fld>
            <a:endParaRPr lang="id-ID"/>
          </a:p>
        </p:txBody>
      </p:sp>
    </p:spTree>
    <p:extLst>
      <p:ext uri="{BB962C8B-B14F-4D97-AF65-F5344CB8AC3E}">
        <p14:creationId xmlns:p14="http://schemas.microsoft.com/office/powerpoint/2010/main" val="263436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35B3BA-81EE-40BD-AF06-FF89D8590B25}" type="datetimeFigureOut">
              <a:rPr lang="id-ID" smtClean="0"/>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8435B3BA-81EE-40BD-AF06-FF89D8590B25}" type="datetimeFigureOut">
              <a:rPr lang="id-ID" smtClean="0"/>
              <a:t>21/04/2017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35B3BA-81EE-40BD-AF06-FF89D8590B25}" type="datetimeFigureOut">
              <a:rPr lang="id-ID" smtClean="0"/>
              <a:t>21/04/2017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4749264-286C-4B75-92DC-1336AB1835ED}" type="slidenum">
              <a:rPr lang="id-ID" smtClean="0"/>
              <a:t>‹#›</a:t>
            </a:fld>
            <a:endParaRPr lang="id-ID"/>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35B3BA-81EE-40BD-AF06-FF89D8590B25}" type="datetimeFigureOut">
              <a:rPr lang="id-ID" smtClean="0"/>
              <a:t>21/04/2017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35B3BA-81EE-40BD-AF06-FF89D8590B25}" type="datetimeFigureOut">
              <a:rPr lang="id-ID" smtClean="0"/>
              <a:t>21/04/2017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35B3BA-81EE-40BD-AF06-FF89D8590B25}" type="datetimeFigureOut">
              <a:rPr lang="id-ID" smtClean="0"/>
              <a:t>21/04/2017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8435B3BA-81EE-40BD-AF06-FF89D8590B25}" type="datetimeFigureOut">
              <a:rPr lang="id-ID" smtClean="0"/>
              <a:t>21/04/2017</a:t>
            </a:fld>
            <a:endParaRPr lang="id-ID"/>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34749264-286C-4B75-92DC-1336AB1835ED}"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35B3BA-81EE-40BD-AF06-FF89D8590B25}" type="datetimeFigureOut">
              <a:rPr lang="id-ID" smtClean="0"/>
              <a:t>21/04/2017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4749264-286C-4B75-92DC-1336AB1835ED}"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8435B3BA-81EE-40BD-AF06-FF89D8590B25}" type="datetimeFigureOut">
              <a:rPr lang="id-ID" smtClean="0"/>
              <a:t>21/04/2017</a:t>
            </a:fld>
            <a:endParaRPr lang="id-ID"/>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id-ID"/>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34749264-286C-4B75-92DC-1336AB1835ED}"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emf"/><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emf"/><Relationship Id="rId18" Type="http://schemas.openxmlformats.org/officeDocument/2006/relationships/oleObject" Target="../embeddings/oleObject8.bin"/><Relationship Id="rId26" Type="http://schemas.openxmlformats.org/officeDocument/2006/relationships/oleObject" Target="../embeddings/oleObject12.bin"/><Relationship Id="rId39" Type="http://schemas.openxmlformats.org/officeDocument/2006/relationships/image" Target="../media/image43.emf"/><Relationship Id="rId3" Type="http://schemas.openxmlformats.org/officeDocument/2006/relationships/notesSlide" Target="../notesSlides/notesSlide7.xml"/><Relationship Id="rId21" Type="http://schemas.openxmlformats.org/officeDocument/2006/relationships/image" Target="../media/image30.emf"/><Relationship Id="rId34" Type="http://schemas.openxmlformats.org/officeDocument/2006/relationships/customXml" Target="../ink/ink2.xml"/><Relationship Id="rId42" Type="http://schemas.openxmlformats.org/officeDocument/2006/relationships/customXml" Target="../ink/ink6.xml"/><Relationship Id="rId7" Type="http://schemas.openxmlformats.org/officeDocument/2006/relationships/image" Target="../media/image23.emf"/><Relationship Id="rId12" Type="http://schemas.openxmlformats.org/officeDocument/2006/relationships/oleObject" Target="../embeddings/oleObject5.bin"/><Relationship Id="rId17" Type="http://schemas.openxmlformats.org/officeDocument/2006/relationships/image" Target="../media/image28.emf"/><Relationship Id="rId25" Type="http://schemas.openxmlformats.org/officeDocument/2006/relationships/image" Target="../media/image32.emf"/><Relationship Id="rId33" Type="http://schemas.openxmlformats.org/officeDocument/2006/relationships/image" Target="../media/image400.emf"/><Relationship Id="rId38" Type="http://schemas.openxmlformats.org/officeDocument/2006/relationships/customXml" Target="../ink/ink4.xml"/><Relationship Id="rId2" Type="http://schemas.openxmlformats.org/officeDocument/2006/relationships/slideLayout" Target="../slideLayouts/slideLayout12.xml"/><Relationship Id="rId16" Type="http://schemas.openxmlformats.org/officeDocument/2006/relationships/oleObject" Target="../embeddings/oleObject7.bin"/><Relationship Id="rId20" Type="http://schemas.openxmlformats.org/officeDocument/2006/relationships/oleObject" Target="../embeddings/oleObject9.bin"/><Relationship Id="rId29" Type="http://schemas.openxmlformats.org/officeDocument/2006/relationships/image" Target="../media/image34.emf"/><Relationship Id="rId41" Type="http://schemas.openxmlformats.org/officeDocument/2006/relationships/image" Target="../media/image44.e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emf"/><Relationship Id="rId24" Type="http://schemas.openxmlformats.org/officeDocument/2006/relationships/oleObject" Target="../embeddings/oleObject11.bin"/><Relationship Id="rId32" Type="http://schemas.openxmlformats.org/officeDocument/2006/relationships/customXml" Target="../ink/ink1.xml"/><Relationship Id="rId37" Type="http://schemas.openxmlformats.org/officeDocument/2006/relationships/image" Target="../media/image42.emf"/><Relationship Id="rId40" Type="http://schemas.openxmlformats.org/officeDocument/2006/relationships/customXml" Target="../ink/ink5.xml"/><Relationship Id="rId45" Type="http://schemas.openxmlformats.org/officeDocument/2006/relationships/image" Target="../media/image46.emf"/><Relationship Id="rId5" Type="http://schemas.openxmlformats.org/officeDocument/2006/relationships/image" Target="../media/image22.emf"/><Relationship Id="rId15" Type="http://schemas.openxmlformats.org/officeDocument/2006/relationships/image" Target="../media/image27.emf"/><Relationship Id="rId23" Type="http://schemas.openxmlformats.org/officeDocument/2006/relationships/image" Target="../media/image31.emf"/><Relationship Id="rId28" Type="http://schemas.openxmlformats.org/officeDocument/2006/relationships/oleObject" Target="../embeddings/oleObject13.bin"/><Relationship Id="rId36" Type="http://schemas.openxmlformats.org/officeDocument/2006/relationships/customXml" Target="../ink/ink3.xml"/><Relationship Id="rId10" Type="http://schemas.openxmlformats.org/officeDocument/2006/relationships/oleObject" Target="../embeddings/oleObject4.bin"/><Relationship Id="rId19" Type="http://schemas.openxmlformats.org/officeDocument/2006/relationships/image" Target="../media/image29.emf"/><Relationship Id="rId31" Type="http://schemas.openxmlformats.org/officeDocument/2006/relationships/image" Target="../media/image35.emf"/><Relationship Id="rId44" Type="http://schemas.openxmlformats.org/officeDocument/2006/relationships/customXml" Target="../ink/ink7.xml"/><Relationship Id="rId4" Type="http://schemas.openxmlformats.org/officeDocument/2006/relationships/oleObject" Target="../embeddings/oleObject1.bin"/><Relationship Id="rId9" Type="http://schemas.openxmlformats.org/officeDocument/2006/relationships/image" Target="../media/image24.e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33.emf"/><Relationship Id="rId30" Type="http://schemas.openxmlformats.org/officeDocument/2006/relationships/oleObject" Target="../embeddings/oleObject14.bin"/><Relationship Id="rId35" Type="http://schemas.openxmlformats.org/officeDocument/2006/relationships/image" Target="../media/image41.emf"/><Relationship Id="rId43" Type="http://schemas.openxmlformats.org/officeDocument/2006/relationships/image" Target="../media/image45.emf"/></Relationships>
</file>

<file path=ppt/slides/_rels/slide21.xml.rels><?xml version="1.0" encoding="UTF-8" standalone="yes"?>
<Relationships xmlns="http://schemas.openxmlformats.org/package/2006/relationships"><Relationship Id="rId2" Type="http://schemas.openxmlformats.org/officeDocument/2006/relationships/hyperlink" Target="../3_Manual_Online/Permenristekdikti%20Nomer%2042%20Tahun%202016.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2_Pendukung/Permenristekdikti_42_2016.pdf"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46.jpg"/><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6.xml.rels><?xml version="1.0" encoding="UTF-8" standalone="yes"?>
<Relationships xmlns="http://schemas.openxmlformats.org/package/2006/relationships"><Relationship Id="rId8" Type="http://schemas.openxmlformats.org/officeDocument/2006/relationships/hyperlink" Target="http://www.tkt.ristekdikti.go.id/" TargetMode="External"/><Relationship Id="rId3" Type="http://schemas.openxmlformats.org/officeDocument/2006/relationships/hyperlink" Target="mailto:sjaeful@ristekdikti.go.id" TargetMode="External"/><Relationship Id="rId7" Type="http://schemas.openxmlformats.org/officeDocument/2006/relationships/hyperlink" Target="http://risbang.ristekdikti.go.i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mailto:roosida@ristekdikti.go.id" TargetMode="External"/><Relationship Id="rId9" Type="http://schemas.openxmlformats.org/officeDocument/2006/relationships/image" Target="../media/image5.emf"/></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tkt.ristekdikti.go.id/" TargetMode="Externa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indikator%20TKT.ppt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4600"/>
            <a:ext cx="7772400" cy="1676400"/>
          </a:xfrm>
        </p:spPr>
        <p:txBody>
          <a:bodyPr>
            <a:normAutofit fontScale="90000"/>
          </a:bodyPr>
          <a:lstStyle/>
          <a:p>
            <a:r>
              <a:rPr lang="en-US" sz="5400" b="1" dirty="0" smtClean="0">
                <a:solidFill>
                  <a:srgbClr val="FF0000"/>
                </a:solidFill>
              </a:rPr>
              <a:t/>
            </a:r>
            <a:br>
              <a:rPr lang="en-US" sz="5400" b="1" dirty="0" smtClean="0">
                <a:solidFill>
                  <a:srgbClr val="FF0000"/>
                </a:solidFill>
              </a:rPr>
            </a:br>
            <a:r>
              <a:rPr lang="id-ID" b="1" dirty="0" smtClean="0">
                <a:solidFill>
                  <a:srgbClr val="FF0000"/>
                </a:solidFill>
              </a:rPr>
              <a:t>SELAYANG PANDANG </a:t>
            </a:r>
            <a:r>
              <a:rPr lang="en-US" b="1" dirty="0" smtClean="0">
                <a:solidFill>
                  <a:srgbClr val="FF0000"/>
                </a:solidFill>
              </a:rPr>
              <a:t/>
            </a:r>
            <a:br>
              <a:rPr lang="en-US" b="1" dirty="0" smtClean="0">
                <a:solidFill>
                  <a:srgbClr val="FF0000"/>
                </a:solidFill>
              </a:rPr>
            </a:br>
            <a:r>
              <a:rPr lang="id-ID" b="1" dirty="0" smtClean="0">
                <a:solidFill>
                  <a:srgbClr val="FF0000"/>
                </a:solidFill>
              </a:rPr>
              <a:t>T</a:t>
            </a:r>
            <a:r>
              <a:rPr lang="en-US" b="1" dirty="0" err="1" smtClean="0">
                <a:solidFill>
                  <a:srgbClr val="FF0000"/>
                </a:solidFill>
              </a:rPr>
              <a:t>ingkat</a:t>
            </a:r>
            <a:r>
              <a:rPr lang="en-US" b="1" dirty="0" smtClean="0">
                <a:solidFill>
                  <a:srgbClr val="FF0000"/>
                </a:solidFill>
              </a:rPr>
              <a:t> </a:t>
            </a:r>
            <a:r>
              <a:rPr lang="id-ID" b="1" dirty="0" smtClean="0">
                <a:solidFill>
                  <a:srgbClr val="FF0000"/>
                </a:solidFill>
              </a:rPr>
              <a:t>K</a:t>
            </a:r>
            <a:r>
              <a:rPr lang="en-US" b="1" dirty="0" err="1" smtClean="0">
                <a:solidFill>
                  <a:srgbClr val="FF0000"/>
                </a:solidFill>
              </a:rPr>
              <a:t>esiapterapan</a:t>
            </a:r>
            <a:r>
              <a:rPr lang="en-US" b="1" dirty="0" smtClean="0">
                <a:solidFill>
                  <a:srgbClr val="FF0000"/>
                </a:solidFill>
              </a:rPr>
              <a:t> </a:t>
            </a:r>
            <a:r>
              <a:rPr lang="id-ID" b="1" dirty="0" smtClean="0">
                <a:solidFill>
                  <a:srgbClr val="FF0000"/>
                </a:solidFill>
              </a:rPr>
              <a:t>T</a:t>
            </a:r>
            <a:r>
              <a:rPr lang="en-US" b="1" dirty="0" err="1" smtClean="0">
                <a:solidFill>
                  <a:srgbClr val="FF0000"/>
                </a:solidFill>
              </a:rPr>
              <a:t>eknologi</a:t>
            </a:r>
            <a:r>
              <a:rPr lang="en-US" b="1" dirty="0" smtClean="0">
                <a:solidFill>
                  <a:srgbClr val="FF0000"/>
                </a:solidFill>
              </a:rPr>
              <a:t> (TKT)</a:t>
            </a:r>
            <a:br>
              <a:rPr lang="en-US" b="1" dirty="0" smtClean="0">
                <a:solidFill>
                  <a:srgbClr val="FF0000"/>
                </a:solidFill>
              </a:rPr>
            </a:br>
            <a:endParaRPr lang="id-ID" b="1" dirty="0">
              <a:solidFill>
                <a:srgbClr val="FF0000"/>
              </a:solidFill>
            </a:endParaRPr>
          </a:p>
        </p:txBody>
      </p:sp>
      <p:sp>
        <p:nvSpPr>
          <p:cNvPr id="3" name="Subtitle 2"/>
          <p:cNvSpPr>
            <a:spLocks noGrp="1"/>
          </p:cNvSpPr>
          <p:nvPr>
            <p:ph type="subTitle" idx="1"/>
          </p:nvPr>
        </p:nvSpPr>
        <p:spPr>
          <a:xfrm>
            <a:off x="733454" y="4800600"/>
            <a:ext cx="7505217" cy="1447800"/>
          </a:xfrm>
        </p:spPr>
        <p:txBody>
          <a:bodyPr>
            <a:normAutofit/>
          </a:bodyPr>
          <a:lstStyle/>
          <a:p>
            <a:r>
              <a:rPr lang="en-US" b="1" dirty="0" err="1" smtClean="0">
                <a:solidFill>
                  <a:schemeClr val="tx1">
                    <a:lumMod val="65000"/>
                    <a:lumOff val="35000"/>
                  </a:schemeClr>
                </a:solidFill>
              </a:rPr>
              <a:t>Direktorat</a:t>
            </a:r>
            <a:r>
              <a:rPr lang="en-US" b="1" dirty="0" smtClean="0">
                <a:solidFill>
                  <a:schemeClr val="tx1">
                    <a:lumMod val="65000"/>
                    <a:lumOff val="35000"/>
                  </a:schemeClr>
                </a:solidFill>
              </a:rPr>
              <a:t> </a:t>
            </a:r>
            <a:r>
              <a:rPr lang="en-US" b="1" dirty="0" err="1" smtClean="0">
                <a:solidFill>
                  <a:schemeClr val="tx1">
                    <a:lumMod val="65000"/>
                    <a:lumOff val="35000"/>
                  </a:schemeClr>
                </a:solidFill>
              </a:rPr>
              <a:t>Riset</a:t>
            </a:r>
            <a:r>
              <a:rPr lang="en-US" b="1" dirty="0" smtClean="0">
                <a:solidFill>
                  <a:schemeClr val="tx1">
                    <a:lumMod val="65000"/>
                    <a:lumOff val="35000"/>
                  </a:schemeClr>
                </a:solidFill>
              </a:rPr>
              <a:t> </a:t>
            </a:r>
            <a:r>
              <a:rPr lang="en-US" b="1" dirty="0" err="1" smtClean="0">
                <a:solidFill>
                  <a:schemeClr val="tx1">
                    <a:lumMod val="65000"/>
                    <a:lumOff val="35000"/>
                  </a:schemeClr>
                </a:solidFill>
              </a:rPr>
              <a:t>dan</a:t>
            </a:r>
            <a:r>
              <a:rPr lang="en-US" b="1" dirty="0" smtClean="0">
                <a:solidFill>
                  <a:schemeClr val="tx1">
                    <a:lumMod val="65000"/>
                    <a:lumOff val="35000"/>
                  </a:schemeClr>
                </a:solidFill>
              </a:rPr>
              <a:t> </a:t>
            </a:r>
            <a:r>
              <a:rPr lang="en-US" b="1" dirty="0" err="1" smtClean="0">
                <a:solidFill>
                  <a:schemeClr val="tx1">
                    <a:lumMod val="65000"/>
                    <a:lumOff val="35000"/>
                  </a:schemeClr>
                </a:solidFill>
              </a:rPr>
              <a:t>Pengabdian</a:t>
            </a:r>
            <a:r>
              <a:rPr lang="en-US" b="1" dirty="0" smtClean="0">
                <a:solidFill>
                  <a:schemeClr val="tx1">
                    <a:lumMod val="65000"/>
                    <a:lumOff val="35000"/>
                  </a:schemeClr>
                </a:solidFill>
              </a:rPr>
              <a:t> </a:t>
            </a:r>
            <a:r>
              <a:rPr lang="en-US" b="1" dirty="0" err="1" smtClean="0">
                <a:solidFill>
                  <a:schemeClr val="tx1">
                    <a:lumMod val="65000"/>
                    <a:lumOff val="35000"/>
                  </a:schemeClr>
                </a:solidFill>
              </a:rPr>
              <a:t>kepadaMasyarakat</a:t>
            </a:r>
            <a:endParaRPr lang="en-US" b="1" dirty="0" smtClean="0">
              <a:solidFill>
                <a:schemeClr val="tx1">
                  <a:lumMod val="65000"/>
                  <a:lumOff val="35000"/>
                </a:schemeClr>
              </a:solidFill>
            </a:endParaRPr>
          </a:p>
          <a:p>
            <a:r>
              <a:rPr lang="en-US" b="1" dirty="0" smtClean="0">
                <a:solidFill>
                  <a:schemeClr val="tx1">
                    <a:lumMod val="65000"/>
                    <a:lumOff val="35000"/>
                  </a:schemeClr>
                </a:solidFill>
              </a:rPr>
              <a:t> </a:t>
            </a:r>
            <a:r>
              <a:rPr lang="en-US" b="1" dirty="0" err="1" smtClean="0">
                <a:solidFill>
                  <a:schemeClr val="tx1">
                    <a:lumMod val="65000"/>
                    <a:lumOff val="35000"/>
                  </a:schemeClr>
                </a:solidFill>
              </a:rPr>
              <a:t>Ditjen</a:t>
            </a:r>
            <a:r>
              <a:rPr lang="en-US" b="1" dirty="0" smtClean="0">
                <a:solidFill>
                  <a:schemeClr val="tx1">
                    <a:lumMod val="65000"/>
                    <a:lumOff val="35000"/>
                  </a:schemeClr>
                </a:solidFill>
              </a:rPr>
              <a:t> </a:t>
            </a:r>
            <a:r>
              <a:rPr lang="en-US" b="1" dirty="0" err="1" smtClean="0">
                <a:solidFill>
                  <a:schemeClr val="tx1">
                    <a:lumMod val="65000"/>
                    <a:lumOff val="35000"/>
                  </a:schemeClr>
                </a:solidFill>
              </a:rPr>
              <a:t>Penguatan</a:t>
            </a:r>
            <a:r>
              <a:rPr lang="en-US" b="1" dirty="0" smtClean="0">
                <a:solidFill>
                  <a:schemeClr val="tx1">
                    <a:lumMod val="65000"/>
                    <a:lumOff val="35000"/>
                  </a:schemeClr>
                </a:solidFill>
              </a:rPr>
              <a:t> </a:t>
            </a:r>
            <a:r>
              <a:rPr lang="en-US" b="1" dirty="0" err="1" smtClean="0">
                <a:solidFill>
                  <a:schemeClr val="tx1">
                    <a:lumMod val="65000"/>
                    <a:lumOff val="35000"/>
                  </a:schemeClr>
                </a:solidFill>
              </a:rPr>
              <a:t>Riset</a:t>
            </a:r>
            <a:r>
              <a:rPr lang="en-US" b="1" dirty="0" smtClean="0">
                <a:solidFill>
                  <a:schemeClr val="tx1">
                    <a:lumMod val="65000"/>
                    <a:lumOff val="35000"/>
                  </a:schemeClr>
                </a:solidFill>
              </a:rPr>
              <a:t> </a:t>
            </a:r>
            <a:r>
              <a:rPr lang="en-US" b="1" dirty="0" err="1" smtClean="0">
                <a:solidFill>
                  <a:schemeClr val="tx1">
                    <a:lumMod val="65000"/>
                    <a:lumOff val="35000"/>
                  </a:schemeClr>
                </a:solidFill>
              </a:rPr>
              <a:t>dan</a:t>
            </a:r>
            <a:r>
              <a:rPr lang="en-US" b="1" dirty="0" smtClean="0">
                <a:solidFill>
                  <a:schemeClr val="tx1">
                    <a:lumMod val="65000"/>
                    <a:lumOff val="35000"/>
                  </a:schemeClr>
                </a:solidFill>
              </a:rPr>
              <a:t> </a:t>
            </a:r>
            <a:r>
              <a:rPr lang="en-US" b="1" dirty="0" err="1" smtClean="0">
                <a:solidFill>
                  <a:schemeClr val="tx1">
                    <a:lumMod val="65000"/>
                    <a:lumOff val="35000"/>
                  </a:schemeClr>
                </a:solidFill>
              </a:rPr>
              <a:t>Pengembangan</a:t>
            </a:r>
            <a:endParaRPr lang="id-ID" b="1" dirty="0" smtClean="0">
              <a:solidFill>
                <a:schemeClr val="tx1">
                  <a:lumMod val="65000"/>
                  <a:lumOff val="35000"/>
                </a:schemeClr>
              </a:solidFill>
            </a:endParaRPr>
          </a:p>
          <a:p>
            <a:r>
              <a:rPr lang="id-ID" b="1" dirty="0" smtClean="0">
                <a:solidFill>
                  <a:schemeClr val="tx1">
                    <a:lumMod val="65000"/>
                    <a:lumOff val="35000"/>
                  </a:schemeClr>
                </a:solidFill>
              </a:rPr>
              <a:t>April 2017</a:t>
            </a:r>
            <a:endParaRPr lang="id-ID" b="1" dirty="0" smtClean="0">
              <a:solidFill>
                <a:schemeClr val="tx1">
                  <a:lumMod val="65000"/>
                  <a:lumOff val="35000"/>
                </a:schemeClr>
              </a:solidFill>
            </a:endParaRPr>
          </a:p>
          <a:p>
            <a:endParaRPr lang="id-ID" dirty="0"/>
          </a:p>
        </p:txBody>
      </p:sp>
      <p:pic>
        <p:nvPicPr>
          <p:cNvPr id="4" name="Picture 3"/>
          <p:cNvPicPr>
            <a:picLocks noChangeAspect="1"/>
          </p:cNvPicPr>
          <p:nvPr/>
        </p:nvPicPr>
        <p:blipFill>
          <a:blip r:embed="rId2"/>
          <a:stretch>
            <a:fillRect/>
          </a:stretch>
        </p:blipFill>
        <p:spPr>
          <a:xfrm>
            <a:off x="3733504" y="147646"/>
            <a:ext cx="2271015" cy="2214554"/>
          </a:xfrm>
          <a:prstGeom prst="rect">
            <a:avLst/>
          </a:prstGeom>
        </p:spPr>
      </p:pic>
    </p:spTree>
    <p:extLst>
      <p:ext uri="{BB962C8B-B14F-4D97-AF65-F5344CB8AC3E}">
        <p14:creationId xmlns:p14="http://schemas.microsoft.com/office/powerpoint/2010/main" val="328073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408964" y="1513115"/>
            <a:ext cx="2482754" cy="4513761"/>
          </a:xfrm>
          <a:prstGeom prst="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3600" b="1" dirty="0">
                <a:solidFill>
                  <a:srgbClr val="FFFF00"/>
                </a:solidFill>
              </a:rPr>
              <a:t>ALUR PENGUKURAN DAN PENETAPAN </a:t>
            </a:r>
          </a:p>
          <a:p>
            <a:r>
              <a:rPr lang="id-ID" sz="3600" b="1" dirty="0">
                <a:solidFill>
                  <a:srgbClr val="FFFF00"/>
                </a:solidFill>
              </a:rPr>
              <a:t>TINGKAT KESIAPTERAPAN TEKNOLOGI</a:t>
            </a:r>
          </a:p>
        </p:txBody>
      </p:sp>
      <p:pic>
        <p:nvPicPr>
          <p:cNvPr id="3" name="Picture 2"/>
          <p:cNvPicPr>
            <a:picLocks noChangeAspect="1"/>
          </p:cNvPicPr>
          <p:nvPr/>
        </p:nvPicPr>
        <p:blipFill>
          <a:blip r:embed="rId2"/>
          <a:stretch>
            <a:fillRect/>
          </a:stretch>
        </p:blipFill>
        <p:spPr>
          <a:xfrm>
            <a:off x="332694" y="1383296"/>
            <a:ext cx="5594577" cy="4643580"/>
          </a:xfrm>
          <a:prstGeom prst="rect">
            <a:avLst/>
          </a:prstGeom>
        </p:spPr>
      </p:pic>
      <p:pic>
        <p:nvPicPr>
          <p:cNvPr id="21" name="Picture 2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23" name="TextBox 22"/>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25" name="Straight Connector 24"/>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335223" y="181980"/>
            <a:ext cx="2735036" cy="1384995"/>
          </a:xfrm>
          <a:prstGeom prst="rect">
            <a:avLst/>
          </a:prstGeom>
          <a:noFill/>
        </p:spPr>
        <p:txBody>
          <a:bodyPr wrap="square" rtlCol="0">
            <a:spAutoFit/>
          </a:bodyPr>
          <a:lstStyle/>
          <a:p>
            <a:r>
              <a:rPr lang="id-ID" sz="2800" b="1" dirty="0">
                <a:solidFill>
                  <a:srgbClr val="FF0000"/>
                </a:solidFill>
              </a:rPr>
              <a:t>PASAL 6 DAN PEDOMAN UMUM</a:t>
            </a:r>
          </a:p>
        </p:txBody>
      </p:sp>
    </p:spTree>
    <p:extLst>
      <p:ext uri="{BB962C8B-B14F-4D97-AF65-F5344CB8AC3E}">
        <p14:creationId xmlns:p14="http://schemas.microsoft.com/office/powerpoint/2010/main" val="345635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3222998" y="355805"/>
          <a:ext cx="4139952"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446094" y="4949402"/>
            <a:ext cx="3864065" cy="768148"/>
          </a:xfrm>
        </p:spPr>
        <p:txBody>
          <a:bodyPr>
            <a:noAutofit/>
          </a:bodyPr>
          <a:lstStyle/>
          <a:p>
            <a:pPr algn="l"/>
            <a:r>
              <a:rPr lang="id-ID" sz="3600" b="1" dirty="0">
                <a:solidFill>
                  <a:schemeClr val="tx2"/>
                </a:solidFill>
                <a:latin typeface="Arial" pitchFamily="34" charset="0"/>
                <a:cs typeface="Arial" pitchFamily="34" charset="0"/>
              </a:rPr>
              <a:t>Alur Kerja TKT Online:</a:t>
            </a:r>
          </a:p>
        </p:txBody>
      </p:sp>
      <p:graphicFrame>
        <p:nvGraphicFramePr>
          <p:cNvPr id="8" name="Diagram 7"/>
          <p:cNvGraphicFramePr/>
          <p:nvPr>
            <p:extLst/>
          </p:nvPr>
        </p:nvGraphicFramePr>
        <p:xfrm>
          <a:off x="4734018" y="3061170"/>
          <a:ext cx="4266474" cy="37764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3" name="TextBox 12"/>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4" name="Straight Connector 13"/>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1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Innovation readiness level+T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97" y="190952"/>
            <a:ext cx="8199668" cy="626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309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29429" y="441011"/>
            <a:ext cx="742657" cy="6324492"/>
            <a:chOff x="3200399" y="0"/>
            <a:chExt cx="2095499" cy="10390463"/>
          </a:xfrm>
        </p:grpSpPr>
        <p:pic>
          <p:nvPicPr>
            <p:cNvPr id="19047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0"/>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399" y="1162050"/>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655" y="2324100"/>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939" y="3438525"/>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922" y="4602547"/>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923" y="5764597"/>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923" y="6926647"/>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7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103" y="8081472"/>
              <a:ext cx="2085975" cy="1162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480"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9103" y="9237938"/>
              <a:ext cx="2085975" cy="1152525"/>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2921005" y="-77596"/>
            <a:ext cx="6210272" cy="1588127"/>
          </a:xfrm>
          <a:prstGeom prst="rect">
            <a:avLst/>
          </a:prstGeom>
        </p:spPr>
        <p:txBody>
          <a:bodyPr wrap="square">
            <a:spAutoFit/>
          </a:bodyPr>
          <a:lstStyle/>
          <a:p>
            <a:pPr algn="r" defTabSz="1555750">
              <a:lnSpc>
                <a:spcPct val="90000"/>
              </a:lnSpc>
              <a:spcAft>
                <a:spcPct val="35000"/>
              </a:spcAft>
              <a:defRPr/>
            </a:pPr>
            <a:r>
              <a:rPr lang="sv-SE" sz="5400" b="1" smtClean="0">
                <a:latin typeface="Baskerville Old Face" panose="02020602080505020303" pitchFamily="18" charset="0"/>
              </a:rPr>
              <a:t>O</a:t>
            </a:r>
            <a:r>
              <a:rPr lang="id-ID" sz="5400" b="1" smtClean="0">
                <a:latin typeface="Baskerville Old Face" panose="02020602080505020303" pitchFamily="18" charset="0"/>
              </a:rPr>
              <a:t>utput Litbang / Riset</a:t>
            </a:r>
          </a:p>
        </p:txBody>
      </p:sp>
      <p:sp>
        <p:nvSpPr>
          <p:cNvPr id="25" name="TextBox 24"/>
          <p:cNvSpPr txBox="1"/>
          <p:nvPr/>
        </p:nvSpPr>
        <p:spPr>
          <a:xfrm>
            <a:off x="2422693" y="2716326"/>
            <a:ext cx="1167820" cy="400110"/>
          </a:xfrm>
          <a:prstGeom prst="rect">
            <a:avLst/>
          </a:prstGeom>
          <a:noFill/>
        </p:spPr>
        <p:txBody>
          <a:bodyPr wrap="none" rtlCol="0">
            <a:spAutoFit/>
          </a:bodyPr>
          <a:lstStyle/>
          <a:p>
            <a:r>
              <a:rPr lang="en-US" sz="2000" smtClean="0">
                <a:solidFill>
                  <a:srgbClr val="FF0000"/>
                </a:solidFill>
              </a:rPr>
              <a:t>Invention</a:t>
            </a:r>
            <a:endParaRPr lang="en-US" sz="2000" dirty="0">
              <a:solidFill>
                <a:srgbClr val="FF0000"/>
              </a:solidFill>
            </a:endParaRPr>
          </a:p>
        </p:txBody>
      </p:sp>
      <p:sp>
        <p:nvSpPr>
          <p:cNvPr id="26" name="TextBox 25"/>
          <p:cNvSpPr txBox="1"/>
          <p:nvPr/>
        </p:nvSpPr>
        <p:spPr>
          <a:xfrm>
            <a:off x="2416437" y="1320080"/>
            <a:ext cx="1299458" cy="400110"/>
          </a:xfrm>
          <a:prstGeom prst="rect">
            <a:avLst/>
          </a:prstGeom>
          <a:noFill/>
        </p:spPr>
        <p:txBody>
          <a:bodyPr wrap="none" rtlCol="0">
            <a:spAutoFit/>
          </a:bodyPr>
          <a:lstStyle/>
          <a:p>
            <a:r>
              <a:rPr lang="en-US" sz="2000" dirty="0" smtClean="0">
                <a:solidFill>
                  <a:srgbClr val="FF0000"/>
                </a:solidFill>
              </a:rPr>
              <a:t>Innovation</a:t>
            </a:r>
            <a:endParaRPr lang="en-US" sz="2000" dirty="0">
              <a:solidFill>
                <a:srgbClr val="FF0000"/>
              </a:solidFill>
            </a:endParaRPr>
          </a:p>
        </p:txBody>
      </p:sp>
      <p:sp>
        <p:nvSpPr>
          <p:cNvPr id="27" name="TextBox 26"/>
          <p:cNvSpPr txBox="1"/>
          <p:nvPr/>
        </p:nvSpPr>
        <p:spPr>
          <a:xfrm>
            <a:off x="1366267" y="5513665"/>
            <a:ext cx="1369670" cy="400110"/>
          </a:xfrm>
          <a:prstGeom prst="rect">
            <a:avLst/>
          </a:prstGeom>
          <a:noFill/>
        </p:spPr>
        <p:txBody>
          <a:bodyPr wrap="none" rtlCol="0">
            <a:spAutoFit/>
          </a:bodyPr>
          <a:lstStyle/>
          <a:p>
            <a:r>
              <a:rPr lang="en-US" sz="2000" dirty="0" smtClean="0">
                <a:solidFill>
                  <a:srgbClr val="FF0000"/>
                </a:solidFill>
              </a:rPr>
              <a:t>Exploration</a:t>
            </a:r>
            <a:endParaRPr lang="en-US" sz="2000" dirty="0">
              <a:solidFill>
                <a:srgbClr val="FF0000"/>
              </a:solidFill>
            </a:endParaRPr>
          </a:p>
        </p:txBody>
      </p:sp>
      <p:sp>
        <p:nvSpPr>
          <p:cNvPr id="28" name="TextBox 27"/>
          <p:cNvSpPr txBox="1"/>
          <p:nvPr/>
        </p:nvSpPr>
        <p:spPr>
          <a:xfrm>
            <a:off x="1366268" y="3568122"/>
            <a:ext cx="945708" cy="461665"/>
          </a:xfrm>
          <a:prstGeom prst="rect">
            <a:avLst/>
          </a:prstGeom>
          <a:noFill/>
        </p:spPr>
        <p:txBody>
          <a:bodyPr wrap="none" rtlCol="0">
            <a:spAutoFit/>
          </a:bodyPr>
          <a:lstStyle/>
          <a:p>
            <a:r>
              <a:rPr lang="en-US" sz="2400" dirty="0" smtClean="0">
                <a:solidFill>
                  <a:srgbClr val="FF0000"/>
                </a:solidFill>
                <a:sym typeface="Symbol"/>
              </a:rPr>
              <a:t>-test</a:t>
            </a:r>
            <a:endParaRPr lang="en-US" sz="2400" dirty="0">
              <a:solidFill>
                <a:srgbClr val="FF0000"/>
              </a:solidFill>
            </a:endParaRPr>
          </a:p>
        </p:txBody>
      </p:sp>
      <p:sp>
        <p:nvSpPr>
          <p:cNvPr id="29" name="TextBox 28"/>
          <p:cNvSpPr txBox="1"/>
          <p:nvPr/>
        </p:nvSpPr>
        <p:spPr>
          <a:xfrm>
            <a:off x="1366268" y="1970109"/>
            <a:ext cx="920060" cy="461665"/>
          </a:xfrm>
          <a:prstGeom prst="rect">
            <a:avLst/>
          </a:prstGeom>
          <a:noFill/>
        </p:spPr>
        <p:txBody>
          <a:bodyPr wrap="none" rtlCol="0">
            <a:spAutoFit/>
          </a:bodyPr>
          <a:lstStyle/>
          <a:p>
            <a:r>
              <a:rPr lang="en-US" sz="2400" dirty="0" smtClean="0">
                <a:solidFill>
                  <a:srgbClr val="FF0000"/>
                </a:solidFill>
                <a:sym typeface="Symbol"/>
              </a:rPr>
              <a:t>-test</a:t>
            </a:r>
            <a:endParaRPr lang="en-US" sz="2400" dirty="0">
              <a:solidFill>
                <a:srgbClr val="FF0000"/>
              </a:solidFill>
            </a:endParaRPr>
          </a:p>
        </p:txBody>
      </p:sp>
      <p:sp>
        <p:nvSpPr>
          <p:cNvPr id="30" name="TextBox 29"/>
          <p:cNvSpPr txBox="1"/>
          <p:nvPr/>
        </p:nvSpPr>
        <p:spPr>
          <a:xfrm>
            <a:off x="1365013" y="787800"/>
            <a:ext cx="1119922" cy="400110"/>
          </a:xfrm>
          <a:prstGeom prst="rect">
            <a:avLst/>
          </a:prstGeom>
          <a:noFill/>
        </p:spPr>
        <p:txBody>
          <a:bodyPr wrap="none" rtlCol="0">
            <a:spAutoFit/>
          </a:bodyPr>
          <a:lstStyle/>
          <a:p>
            <a:r>
              <a:rPr lang="en-US" sz="2000" dirty="0" smtClean="0">
                <a:solidFill>
                  <a:srgbClr val="FF0000"/>
                </a:solidFill>
              </a:rPr>
              <a:t>Diffusion</a:t>
            </a:r>
            <a:endParaRPr lang="en-US" sz="2000" dirty="0">
              <a:solidFill>
                <a:srgbClr val="FF0000"/>
              </a:solidFill>
            </a:endParaRPr>
          </a:p>
        </p:txBody>
      </p:sp>
      <p:sp>
        <p:nvSpPr>
          <p:cNvPr id="5" name="Pentagon 4"/>
          <p:cNvSpPr/>
          <p:nvPr/>
        </p:nvSpPr>
        <p:spPr>
          <a:xfrm flipH="1">
            <a:off x="3483715" y="4704148"/>
            <a:ext cx="1646525" cy="6133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Hak Cipta</a:t>
            </a:r>
            <a:endParaRPr lang="id-ID" sz="2400"/>
          </a:p>
        </p:txBody>
      </p:sp>
      <p:sp>
        <p:nvSpPr>
          <p:cNvPr id="45" name="TextBox 44"/>
          <p:cNvSpPr txBox="1"/>
          <p:nvPr/>
        </p:nvSpPr>
        <p:spPr>
          <a:xfrm>
            <a:off x="1669871" y="6214687"/>
            <a:ext cx="2107308" cy="400110"/>
          </a:xfrm>
          <a:prstGeom prst="rect">
            <a:avLst/>
          </a:prstGeom>
          <a:noFill/>
        </p:spPr>
        <p:txBody>
          <a:bodyPr wrap="none" rtlCol="0">
            <a:spAutoFit/>
          </a:bodyPr>
          <a:lstStyle/>
          <a:p>
            <a:r>
              <a:rPr lang="id-ID" sz="2000" i="1" smtClean="0">
                <a:solidFill>
                  <a:srgbClr val="FF0000"/>
                </a:solidFill>
              </a:rPr>
              <a:t>Research Question</a:t>
            </a:r>
            <a:endParaRPr lang="en-US" sz="2000" i="1" dirty="0">
              <a:solidFill>
                <a:srgbClr val="FF0000"/>
              </a:solidFill>
            </a:endParaRPr>
          </a:p>
        </p:txBody>
      </p:sp>
      <p:sp>
        <p:nvSpPr>
          <p:cNvPr id="46" name="TextBox 45"/>
          <p:cNvSpPr txBox="1"/>
          <p:nvPr/>
        </p:nvSpPr>
        <p:spPr>
          <a:xfrm>
            <a:off x="3408040" y="2712387"/>
            <a:ext cx="1299458" cy="400110"/>
          </a:xfrm>
          <a:prstGeom prst="rect">
            <a:avLst/>
          </a:prstGeom>
          <a:noFill/>
        </p:spPr>
        <p:txBody>
          <a:bodyPr wrap="none" rtlCol="0">
            <a:spAutoFit/>
          </a:bodyPr>
          <a:lstStyle/>
          <a:p>
            <a:r>
              <a:rPr lang="en-US" sz="2000" dirty="0" smtClean="0">
                <a:solidFill>
                  <a:srgbClr val="FF0000"/>
                </a:solidFill>
              </a:rPr>
              <a:t>Innovation</a:t>
            </a:r>
            <a:endParaRPr lang="en-US" sz="2000" dirty="0">
              <a:solidFill>
                <a:srgbClr val="FF0000"/>
              </a:solidFill>
            </a:endParaRPr>
          </a:p>
        </p:txBody>
      </p:sp>
      <p:sp>
        <p:nvSpPr>
          <p:cNvPr id="47" name="TextBox 46"/>
          <p:cNvSpPr txBox="1"/>
          <p:nvPr/>
        </p:nvSpPr>
        <p:spPr>
          <a:xfrm>
            <a:off x="1693934" y="4249543"/>
            <a:ext cx="1946430" cy="400110"/>
          </a:xfrm>
          <a:prstGeom prst="rect">
            <a:avLst/>
          </a:prstGeom>
          <a:noFill/>
        </p:spPr>
        <p:txBody>
          <a:bodyPr wrap="none" rtlCol="0">
            <a:spAutoFit/>
          </a:bodyPr>
          <a:lstStyle/>
          <a:p>
            <a:r>
              <a:rPr lang="id-ID" sz="2000" i="1" smtClean="0">
                <a:solidFill>
                  <a:srgbClr val="FF0000"/>
                </a:solidFill>
              </a:rPr>
              <a:t>Uji Laboratorium</a:t>
            </a:r>
            <a:endParaRPr lang="en-US" sz="2000" i="1" dirty="0">
              <a:solidFill>
                <a:srgbClr val="FF0000"/>
              </a:solidFill>
            </a:endParaRPr>
          </a:p>
        </p:txBody>
      </p:sp>
      <p:sp>
        <p:nvSpPr>
          <p:cNvPr id="48" name="TextBox 47"/>
          <p:cNvSpPr txBox="1"/>
          <p:nvPr/>
        </p:nvSpPr>
        <p:spPr>
          <a:xfrm>
            <a:off x="1699951" y="2260336"/>
            <a:ext cx="1555234" cy="400110"/>
          </a:xfrm>
          <a:prstGeom prst="rect">
            <a:avLst/>
          </a:prstGeom>
          <a:noFill/>
        </p:spPr>
        <p:txBody>
          <a:bodyPr wrap="none" rtlCol="0">
            <a:spAutoFit/>
          </a:bodyPr>
          <a:lstStyle/>
          <a:p>
            <a:r>
              <a:rPr lang="id-ID" sz="2000" i="1" smtClean="0">
                <a:solidFill>
                  <a:srgbClr val="FF0000"/>
                </a:solidFill>
              </a:rPr>
              <a:t>Uji Lapangan</a:t>
            </a:r>
            <a:endParaRPr lang="en-US" sz="2000" i="1" dirty="0">
              <a:solidFill>
                <a:srgbClr val="FF0000"/>
              </a:solidFill>
            </a:endParaRPr>
          </a:p>
        </p:txBody>
      </p:sp>
      <p:sp>
        <p:nvSpPr>
          <p:cNvPr id="49" name="TextBox 48"/>
          <p:cNvSpPr txBox="1"/>
          <p:nvPr/>
        </p:nvSpPr>
        <p:spPr>
          <a:xfrm>
            <a:off x="1705967" y="439570"/>
            <a:ext cx="2314480" cy="400110"/>
          </a:xfrm>
          <a:prstGeom prst="rect">
            <a:avLst/>
          </a:prstGeom>
          <a:noFill/>
        </p:spPr>
        <p:txBody>
          <a:bodyPr wrap="none" rtlCol="0">
            <a:spAutoFit/>
          </a:bodyPr>
          <a:lstStyle/>
          <a:p>
            <a:r>
              <a:rPr lang="id-ID" sz="2000" i="1" smtClean="0">
                <a:solidFill>
                  <a:srgbClr val="FF0000"/>
                </a:solidFill>
              </a:rPr>
              <a:t>Aplikasi / Penerapan</a:t>
            </a:r>
            <a:endParaRPr lang="en-US" sz="2000" i="1" dirty="0">
              <a:solidFill>
                <a:srgbClr val="FF0000"/>
              </a:solidFill>
            </a:endParaRPr>
          </a:p>
        </p:txBody>
      </p:sp>
      <p:sp>
        <p:nvSpPr>
          <p:cNvPr id="53" name="Pentagon 52"/>
          <p:cNvSpPr/>
          <p:nvPr/>
        </p:nvSpPr>
        <p:spPr>
          <a:xfrm flipH="1">
            <a:off x="6594673" y="892741"/>
            <a:ext cx="1996877" cy="6133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Rahasia Dagang</a:t>
            </a:r>
            <a:endParaRPr lang="id-ID" sz="2400"/>
          </a:p>
        </p:txBody>
      </p:sp>
      <p:sp>
        <p:nvSpPr>
          <p:cNvPr id="54" name="Pentagon 53"/>
          <p:cNvSpPr/>
          <p:nvPr/>
        </p:nvSpPr>
        <p:spPr>
          <a:xfrm flipH="1">
            <a:off x="3958960" y="4254973"/>
            <a:ext cx="1646525" cy="613300"/>
          </a:xfrm>
          <a:prstGeom prst="homePlate">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Paten</a:t>
            </a:r>
            <a:endParaRPr lang="id-ID" sz="2400"/>
          </a:p>
        </p:txBody>
      </p:sp>
      <p:sp>
        <p:nvSpPr>
          <p:cNvPr id="50" name="Pentagon 49"/>
          <p:cNvSpPr/>
          <p:nvPr/>
        </p:nvSpPr>
        <p:spPr>
          <a:xfrm flipH="1">
            <a:off x="4504744" y="3729903"/>
            <a:ext cx="1646525" cy="6133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Desain Industri</a:t>
            </a:r>
            <a:endParaRPr lang="id-ID" sz="2400"/>
          </a:p>
        </p:txBody>
      </p:sp>
      <p:sp>
        <p:nvSpPr>
          <p:cNvPr id="51" name="Pentagon 50"/>
          <p:cNvSpPr/>
          <p:nvPr/>
        </p:nvSpPr>
        <p:spPr>
          <a:xfrm flipH="1">
            <a:off x="4987654" y="3196201"/>
            <a:ext cx="1646525" cy="6133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Sirkuit Terpadu</a:t>
            </a:r>
            <a:endParaRPr lang="id-ID" sz="2400"/>
          </a:p>
        </p:txBody>
      </p:sp>
      <p:sp>
        <p:nvSpPr>
          <p:cNvPr id="31" name="Pentagon 30"/>
          <p:cNvSpPr/>
          <p:nvPr/>
        </p:nvSpPr>
        <p:spPr>
          <a:xfrm flipH="1">
            <a:off x="5487064" y="2648908"/>
            <a:ext cx="1646525" cy="613300"/>
          </a:xfrm>
          <a:prstGeom prst="homePlate">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Paten</a:t>
            </a:r>
            <a:endParaRPr lang="id-ID" sz="2400"/>
          </a:p>
        </p:txBody>
      </p:sp>
      <p:sp>
        <p:nvSpPr>
          <p:cNvPr id="52" name="Pentagon 51"/>
          <p:cNvSpPr/>
          <p:nvPr/>
        </p:nvSpPr>
        <p:spPr>
          <a:xfrm flipH="1">
            <a:off x="5898241" y="2097641"/>
            <a:ext cx="1646525" cy="6133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Merek</a:t>
            </a:r>
            <a:endParaRPr lang="id-ID" sz="2400"/>
          </a:p>
        </p:txBody>
      </p:sp>
      <p:sp>
        <p:nvSpPr>
          <p:cNvPr id="32" name="Pentagon 31"/>
          <p:cNvSpPr/>
          <p:nvPr/>
        </p:nvSpPr>
        <p:spPr>
          <a:xfrm flipH="1">
            <a:off x="6394429" y="1551629"/>
            <a:ext cx="1646525" cy="613300"/>
          </a:xfrm>
          <a:prstGeom prst="homePlate">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id-ID" sz="2400" smtClean="0"/>
              <a:t>Paten</a:t>
            </a:r>
            <a:endParaRPr lang="id-ID" sz="2400"/>
          </a:p>
        </p:txBody>
      </p:sp>
      <p:sp>
        <p:nvSpPr>
          <p:cNvPr id="4" name="Rectangle 3"/>
          <p:cNvSpPr/>
          <p:nvPr/>
        </p:nvSpPr>
        <p:spPr>
          <a:xfrm>
            <a:off x="1681536" y="4779967"/>
            <a:ext cx="835485" cy="369332"/>
          </a:xfrm>
          <a:prstGeom prst="rect">
            <a:avLst/>
          </a:prstGeom>
        </p:spPr>
        <p:txBody>
          <a:bodyPr wrap="none">
            <a:spAutoFit/>
          </a:bodyPr>
          <a:lstStyle/>
          <a:p>
            <a:r>
              <a:rPr lang="id-ID" i="1" smtClean="0">
                <a:solidFill>
                  <a:srgbClr val="FF0000"/>
                </a:solidFill>
              </a:rPr>
              <a:t>Model </a:t>
            </a:r>
            <a:endParaRPr lang="en-US" i="1" dirty="0">
              <a:solidFill>
                <a:srgbClr val="FF0000"/>
              </a:solidFill>
            </a:endParaRPr>
          </a:p>
        </p:txBody>
      </p:sp>
      <p:sp>
        <p:nvSpPr>
          <p:cNvPr id="33" name="Rectangle 32"/>
          <p:cNvSpPr/>
          <p:nvPr/>
        </p:nvSpPr>
        <p:spPr>
          <a:xfrm>
            <a:off x="1691744" y="2782582"/>
            <a:ext cx="835485" cy="369332"/>
          </a:xfrm>
          <a:prstGeom prst="rect">
            <a:avLst/>
          </a:prstGeom>
        </p:spPr>
        <p:txBody>
          <a:bodyPr wrap="none">
            <a:spAutoFit/>
          </a:bodyPr>
          <a:lstStyle/>
          <a:p>
            <a:r>
              <a:rPr lang="id-ID" i="1" smtClean="0">
                <a:solidFill>
                  <a:srgbClr val="FF0000"/>
                </a:solidFill>
              </a:rPr>
              <a:t>Model </a:t>
            </a:r>
            <a:endParaRPr lang="en-US" i="1" dirty="0">
              <a:solidFill>
                <a:srgbClr val="FF0000"/>
              </a:solidFill>
            </a:endParaRPr>
          </a:p>
        </p:txBody>
      </p:sp>
      <p:sp>
        <p:nvSpPr>
          <p:cNvPr id="34" name="Rectangle 33"/>
          <p:cNvSpPr/>
          <p:nvPr/>
        </p:nvSpPr>
        <p:spPr>
          <a:xfrm>
            <a:off x="1632636" y="1304156"/>
            <a:ext cx="835485" cy="369332"/>
          </a:xfrm>
          <a:prstGeom prst="rect">
            <a:avLst/>
          </a:prstGeom>
        </p:spPr>
        <p:txBody>
          <a:bodyPr wrap="none">
            <a:spAutoFit/>
          </a:bodyPr>
          <a:lstStyle/>
          <a:p>
            <a:r>
              <a:rPr lang="id-ID" i="1" smtClean="0">
                <a:solidFill>
                  <a:srgbClr val="FF0000"/>
                </a:solidFill>
              </a:rPr>
              <a:t>Model </a:t>
            </a:r>
            <a:endParaRPr lang="en-US" i="1" dirty="0">
              <a:solidFill>
                <a:srgbClr val="FF0000"/>
              </a:solidFill>
            </a:endParaRPr>
          </a:p>
        </p:txBody>
      </p:sp>
    </p:spTree>
    <p:extLst>
      <p:ext uri="{BB962C8B-B14F-4D97-AF65-F5344CB8AC3E}">
        <p14:creationId xmlns:p14="http://schemas.microsoft.com/office/powerpoint/2010/main" val="1273348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8" name="Rectangle 6"/>
          <p:cNvSpPr>
            <a:spLocks noChangeArrowheads="1"/>
          </p:cNvSpPr>
          <p:nvPr/>
        </p:nvSpPr>
        <p:spPr bwMode="auto">
          <a:xfrm>
            <a:off x="2118154" y="995276"/>
            <a:ext cx="1778000" cy="22860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1300">
                <a:solidFill>
                  <a:schemeClr val="bg1"/>
                </a:solidFill>
                <a:latin typeface="Arial Rounded MT Bold" pitchFamily="34" charset="0"/>
              </a:rPr>
              <a:t>T</a:t>
            </a:r>
          </a:p>
        </p:txBody>
      </p:sp>
      <p:sp>
        <p:nvSpPr>
          <p:cNvPr id="443399" name="Rectangle 7"/>
          <p:cNvSpPr>
            <a:spLocks noChangeArrowheads="1"/>
          </p:cNvSpPr>
          <p:nvPr/>
        </p:nvSpPr>
        <p:spPr bwMode="auto">
          <a:xfrm>
            <a:off x="3845362" y="1160376"/>
            <a:ext cx="1778000" cy="2286000"/>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1300">
                <a:solidFill>
                  <a:schemeClr val="bg1"/>
                </a:solidFill>
                <a:latin typeface="Arial Rounded MT Bold" pitchFamily="34" charset="0"/>
              </a:rPr>
              <a:t>K</a:t>
            </a:r>
          </a:p>
        </p:txBody>
      </p:sp>
      <p:sp>
        <p:nvSpPr>
          <p:cNvPr id="443400" name="Rectangle 8"/>
          <p:cNvSpPr>
            <a:spLocks noChangeArrowheads="1"/>
          </p:cNvSpPr>
          <p:nvPr/>
        </p:nvSpPr>
        <p:spPr bwMode="auto">
          <a:xfrm>
            <a:off x="5585254" y="1300076"/>
            <a:ext cx="1778000" cy="2286000"/>
          </a:xfrm>
          <a:prstGeom prst="rect">
            <a:avLst/>
          </a:prstGeom>
          <a:solidFill>
            <a:srgbClr val="008000"/>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1300">
                <a:solidFill>
                  <a:schemeClr val="bg2"/>
                </a:solidFill>
                <a:latin typeface="Arial Rounded MT Bold" pitchFamily="34" charset="0"/>
              </a:rPr>
              <a:t>T</a:t>
            </a:r>
          </a:p>
        </p:txBody>
      </p:sp>
      <p:sp>
        <p:nvSpPr>
          <p:cNvPr id="443415" name="Rectangle 23"/>
          <p:cNvSpPr>
            <a:spLocks noRot="1" noChangeArrowheads="1"/>
          </p:cNvSpPr>
          <p:nvPr/>
        </p:nvSpPr>
        <p:spPr bwMode="auto">
          <a:xfrm>
            <a:off x="1876854" y="3540129"/>
            <a:ext cx="2590800" cy="579437"/>
          </a:xfrm>
          <a:prstGeom prst="rect">
            <a:avLst/>
          </a:prstGeom>
          <a:noFill/>
          <a:ln w="9525">
            <a:noFill/>
            <a:miter lim="800000"/>
            <a:headEnd/>
            <a:tailEnd/>
          </a:ln>
          <a:effectLst/>
        </p:spPr>
        <p:txBody>
          <a:bodyPr anchor="ctr">
            <a:spAutoFit/>
          </a:bodyPr>
          <a:lstStyle/>
          <a:p>
            <a:pPr>
              <a:defRPr/>
            </a:pPr>
            <a:r>
              <a:rPr lang="en-US" sz="3200" b="1">
                <a:solidFill>
                  <a:schemeClr val="tx2"/>
                </a:solidFill>
                <a:latin typeface="Arial Rounded MT Bold" pitchFamily="34" charset="0"/>
              </a:rPr>
              <a:t>Tingkat</a:t>
            </a:r>
          </a:p>
        </p:txBody>
      </p:sp>
      <p:sp>
        <p:nvSpPr>
          <p:cNvPr id="443417" name="Rectangle 25"/>
          <p:cNvSpPr>
            <a:spLocks noRot="1" noChangeArrowheads="1"/>
          </p:cNvSpPr>
          <p:nvPr/>
        </p:nvSpPr>
        <p:spPr bwMode="auto">
          <a:xfrm>
            <a:off x="3516858" y="3660750"/>
            <a:ext cx="2590800" cy="1077218"/>
          </a:xfrm>
          <a:prstGeom prst="rect">
            <a:avLst/>
          </a:prstGeom>
          <a:noFill/>
          <a:ln w="9525">
            <a:noFill/>
            <a:miter lim="800000"/>
            <a:headEnd/>
            <a:tailEnd/>
          </a:ln>
          <a:effectLst/>
        </p:spPr>
        <p:txBody>
          <a:bodyPr anchor="ctr">
            <a:spAutoFit/>
          </a:bodyPr>
          <a:lstStyle/>
          <a:p>
            <a:pPr>
              <a:defRPr/>
            </a:pPr>
            <a:r>
              <a:rPr lang="en-US" sz="3200" b="1" smtClean="0">
                <a:solidFill>
                  <a:schemeClr val="tx2"/>
                </a:solidFill>
                <a:latin typeface="Arial Rounded MT Bold" pitchFamily="34" charset="0"/>
              </a:rPr>
              <a:t>Kesiap</a:t>
            </a:r>
            <a:r>
              <a:rPr lang="id-ID" sz="3200" b="1" smtClean="0">
                <a:solidFill>
                  <a:schemeClr val="accent2">
                    <a:lumMod val="75000"/>
                  </a:schemeClr>
                </a:solidFill>
                <a:latin typeface="Arial Rounded MT Bold" pitchFamily="34" charset="0"/>
              </a:rPr>
              <a:t>(terap)</a:t>
            </a:r>
            <a:r>
              <a:rPr lang="en-US" sz="3200" b="1" smtClean="0">
                <a:solidFill>
                  <a:schemeClr val="tx2"/>
                </a:solidFill>
                <a:latin typeface="Arial Rounded MT Bold" pitchFamily="34" charset="0"/>
              </a:rPr>
              <a:t>an</a:t>
            </a:r>
            <a:endParaRPr lang="en-US" sz="3200" b="1">
              <a:solidFill>
                <a:schemeClr val="tx2"/>
              </a:solidFill>
              <a:latin typeface="Arial Rounded MT Bold" pitchFamily="34" charset="0"/>
            </a:endParaRPr>
          </a:p>
        </p:txBody>
      </p:sp>
      <p:sp>
        <p:nvSpPr>
          <p:cNvPr id="443418" name="Rectangle 26"/>
          <p:cNvSpPr>
            <a:spLocks noRot="1" noChangeArrowheads="1"/>
          </p:cNvSpPr>
          <p:nvPr/>
        </p:nvSpPr>
        <p:spPr bwMode="auto">
          <a:xfrm>
            <a:off x="5458254" y="4504961"/>
            <a:ext cx="2590800" cy="579437"/>
          </a:xfrm>
          <a:prstGeom prst="rect">
            <a:avLst/>
          </a:prstGeom>
          <a:noFill/>
          <a:ln w="9525">
            <a:noFill/>
            <a:miter lim="800000"/>
            <a:headEnd/>
            <a:tailEnd/>
          </a:ln>
          <a:effectLst/>
        </p:spPr>
        <p:txBody>
          <a:bodyPr anchor="ctr">
            <a:spAutoFit/>
          </a:bodyPr>
          <a:lstStyle/>
          <a:p>
            <a:pPr>
              <a:defRPr/>
            </a:pPr>
            <a:r>
              <a:rPr lang="en-US" sz="3200" b="1">
                <a:solidFill>
                  <a:schemeClr val="tx2"/>
                </a:solidFill>
                <a:latin typeface="Arial Rounded MT Bold" pitchFamily="34" charset="0"/>
              </a:rPr>
              <a:t>Teknologi</a:t>
            </a:r>
          </a:p>
        </p:txBody>
      </p:sp>
      <p:sp>
        <p:nvSpPr>
          <p:cNvPr id="443419" name="Rectangle 27"/>
          <p:cNvSpPr>
            <a:spLocks noRot="1" noChangeArrowheads="1"/>
          </p:cNvSpPr>
          <p:nvPr/>
        </p:nvSpPr>
        <p:spPr bwMode="auto">
          <a:xfrm>
            <a:off x="1941342" y="5614643"/>
            <a:ext cx="6593059" cy="1077218"/>
          </a:xfrm>
          <a:prstGeom prst="rect">
            <a:avLst/>
          </a:prstGeom>
          <a:noFill/>
          <a:ln w="9525">
            <a:noFill/>
            <a:miter lim="800000"/>
            <a:headEnd/>
            <a:tailEnd/>
          </a:ln>
          <a:effectLst/>
        </p:spPr>
        <p:txBody>
          <a:bodyPr wrap="square" anchor="ctr">
            <a:spAutoFit/>
          </a:bodyPr>
          <a:lstStyle/>
          <a:p>
            <a:pPr>
              <a:defRPr/>
            </a:pPr>
            <a:r>
              <a:rPr lang="en-US" sz="3200" b="1">
                <a:solidFill>
                  <a:schemeClr val="tx2"/>
                </a:solidFill>
                <a:latin typeface="Arial Rounded MT Bold" pitchFamily="34" charset="0"/>
                <a:sym typeface="Wingdings 3" pitchFamily="18" charset="2"/>
              </a:rPr>
              <a:t></a:t>
            </a:r>
            <a:r>
              <a:rPr lang="en-US" sz="3200" b="1">
                <a:solidFill>
                  <a:srgbClr val="0000FF"/>
                </a:solidFill>
                <a:latin typeface="Arial Rounded MT Bold" pitchFamily="34" charset="0"/>
                <a:sym typeface="Wingdings 3" pitchFamily="18" charset="2"/>
              </a:rPr>
              <a:t>TRL (</a:t>
            </a:r>
            <a:r>
              <a:rPr lang="en-US" sz="3200" b="1" i="1">
                <a:solidFill>
                  <a:srgbClr val="0000FF"/>
                </a:solidFill>
                <a:latin typeface="Arial Rounded MT Bold" pitchFamily="34" charset="0"/>
              </a:rPr>
              <a:t>Technology  Readiness </a:t>
            </a:r>
            <a:r>
              <a:rPr lang="en-US" sz="3200" b="1" i="1" smtClean="0">
                <a:solidFill>
                  <a:srgbClr val="0000FF"/>
                </a:solidFill>
                <a:latin typeface="Arial Rounded MT Bold" pitchFamily="34" charset="0"/>
              </a:rPr>
              <a:t>Level</a:t>
            </a:r>
            <a:r>
              <a:rPr lang="id-ID" sz="3200" b="1" i="1" smtClean="0">
                <a:solidFill>
                  <a:srgbClr val="0000FF"/>
                </a:solidFill>
                <a:latin typeface="Arial Rounded MT Bold" pitchFamily="34" charset="0"/>
              </a:rPr>
              <a:t> </a:t>
            </a:r>
            <a:r>
              <a:rPr lang="en-US" sz="3200" b="1" smtClean="0">
                <a:solidFill>
                  <a:srgbClr val="0000FF"/>
                </a:solidFill>
                <a:latin typeface="Arial Rounded MT Bold" pitchFamily="34" charset="0"/>
              </a:rPr>
              <a:t>)</a:t>
            </a:r>
            <a:endParaRPr lang="en-US" sz="3200" b="1">
              <a:solidFill>
                <a:srgbClr val="0000FF"/>
              </a:solidFill>
              <a:latin typeface="Arial Rounded MT Bold" pitchFamily="34" charset="0"/>
            </a:endParaRPr>
          </a:p>
        </p:txBody>
      </p:sp>
    </p:spTree>
    <p:extLst>
      <p:ext uri="{BB962C8B-B14F-4D97-AF65-F5344CB8AC3E}">
        <p14:creationId xmlns:p14="http://schemas.microsoft.com/office/powerpoint/2010/main" val="275770944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3398"/>
                                        </p:tgtEl>
                                        <p:attrNameLst>
                                          <p:attrName>style.visibility</p:attrName>
                                        </p:attrNameLst>
                                      </p:cBhvr>
                                      <p:to>
                                        <p:strVal val="visible"/>
                                      </p:to>
                                    </p:set>
                                    <p:animEffect transition="in" filter="wipe(left)">
                                      <p:cBhvr>
                                        <p:cTn id="7" dur="500"/>
                                        <p:tgtEl>
                                          <p:spTgt spid="44339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3399"/>
                                        </p:tgtEl>
                                        <p:attrNameLst>
                                          <p:attrName>style.visibility</p:attrName>
                                        </p:attrNameLst>
                                      </p:cBhvr>
                                      <p:to>
                                        <p:strVal val="visible"/>
                                      </p:to>
                                    </p:set>
                                    <p:animEffect transition="in" filter="wipe(left)">
                                      <p:cBhvr>
                                        <p:cTn id="11" dur="500"/>
                                        <p:tgtEl>
                                          <p:spTgt spid="44339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43400"/>
                                        </p:tgtEl>
                                        <p:attrNameLst>
                                          <p:attrName>style.visibility</p:attrName>
                                        </p:attrNameLst>
                                      </p:cBhvr>
                                      <p:to>
                                        <p:strVal val="visible"/>
                                      </p:to>
                                    </p:set>
                                    <p:animEffect transition="in" filter="wipe(left)">
                                      <p:cBhvr>
                                        <p:cTn id="15" dur="500"/>
                                        <p:tgtEl>
                                          <p:spTgt spid="443400"/>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0"/>
                                  </p:iterate>
                                  <p:childTnLst>
                                    <p:set>
                                      <p:cBhvr>
                                        <p:cTn id="18" dur="1" fill="hold">
                                          <p:stCondLst>
                                            <p:cond delay="0"/>
                                          </p:stCondLst>
                                        </p:cTn>
                                        <p:tgtEl>
                                          <p:spTgt spid="443415"/>
                                        </p:tgtEl>
                                        <p:attrNameLst>
                                          <p:attrName>style.visibility</p:attrName>
                                        </p:attrNameLst>
                                      </p:cBhvr>
                                      <p:to>
                                        <p:strVal val="visible"/>
                                      </p:to>
                                    </p:set>
                                    <p:animEffect transition="in" filter="wipe(left)">
                                      <p:cBhvr>
                                        <p:cTn id="19" dur="500"/>
                                        <p:tgtEl>
                                          <p:spTgt spid="4434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43417"/>
                                        </p:tgtEl>
                                        <p:attrNameLst>
                                          <p:attrName>style.visibility</p:attrName>
                                        </p:attrNameLst>
                                      </p:cBhvr>
                                      <p:to>
                                        <p:strVal val="visible"/>
                                      </p:to>
                                    </p:set>
                                    <p:animEffect transition="in" filter="wipe(left)">
                                      <p:cBhvr>
                                        <p:cTn id="23" dur="500"/>
                                        <p:tgtEl>
                                          <p:spTgt spid="44341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43418"/>
                                        </p:tgtEl>
                                        <p:attrNameLst>
                                          <p:attrName>style.visibility</p:attrName>
                                        </p:attrNameLst>
                                      </p:cBhvr>
                                      <p:to>
                                        <p:strVal val="visible"/>
                                      </p:to>
                                    </p:set>
                                    <p:animEffect transition="in" filter="wipe(left)">
                                      <p:cBhvr>
                                        <p:cTn id="27" dur="500"/>
                                        <p:tgtEl>
                                          <p:spTgt spid="443418"/>
                                        </p:tgtEl>
                                      </p:cBhvr>
                                    </p:animEffect>
                                  </p:childTnLst>
                                </p:cTn>
                              </p:par>
                            </p:childTnLst>
                          </p:cTn>
                        </p:par>
                        <p:par>
                          <p:cTn id="28" fill="hold" nodeType="with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43419"/>
                                        </p:tgtEl>
                                        <p:attrNameLst>
                                          <p:attrName>style.visibility</p:attrName>
                                        </p:attrNameLst>
                                      </p:cBhvr>
                                      <p:to>
                                        <p:strVal val="visible"/>
                                      </p:to>
                                    </p:set>
                                    <p:animEffect transition="in" filter="wipe(left)">
                                      <p:cBhvr>
                                        <p:cTn id="31" dur="500"/>
                                        <p:tgtEl>
                                          <p:spTgt spid="443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8" grpId="0" animBg="1"/>
      <p:bldP spid="443399" grpId="0" animBg="1"/>
      <p:bldP spid="443400" grpId="0" animBg="1"/>
      <p:bldP spid="443415" grpId="0"/>
      <p:bldP spid="443417" grpId="0"/>
      <p:bldP spid="443418" grpId="0"/>
      <p:bldP spid="4434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165100"/>
            <a:ext cx="7615238" cy="1020763"/>
          </a:xfrm>
        </p:spPr>
        <p:txBody>
          <a:bodyPr>
            <a:normAutofit fontScale="90000"/>
          </a:bodyPr>
          <a:lstStyle/>
          <a:p>
            <a:pPr algn="l" eaLnBrk="1" hangingPunct="1"/>
            <a:r>
              <a:rPr lang="nb-NO" altLang="en-US" sz="4800" b="1" smtClean="0">
                <a:solidFill>
                  <a:srgbClr val="0000FF"/>
                </a:solidFill>
              </a:rPr>
              <a:t>TKT</a:t>
            </a:r>
            <a:r>
              <a:rPr lang="nb-NO" altLang="en-US" sz="4800" b="1" smtClean="0"/>
              <a:t> = </a:t>
            </a:r>
            <a:r>
              <a:rPr lang="en-US" altLang="en-US" sz="4000" b="1" i="1" smtClean="0"/>
              <a:t>TINGKAT KESIAP</a:t>
            </a:r>
            <a:r>
              <a:rPr lang="id-ID" altLang="en-US" sz="4000" b="1" i="1" smtClean="0"/>
              <a:t>TERAP</a:t>
            </a:r>
            <a:r>
              <a:rPr lang="en-US" altLang="en-US" sz="4000" b="1" i="1" smtClean="0"/>
              <a:t>AN TEKNOLOGI</a:t>
            </a:r>
            <a:endParaRPr lang="en-US" altLang="en-US" sz="4800" b="1" i="1" smtClean="0"/>
          </a:p>
        </p:txBody>
      </p:sp>
      <p:sp>
        <p:nvSpPr>
          <p:cNvPr id="12291" name="Rectangle 3"/>
          <p:cNvSpPr>
            <a:spLocks noGrp="1" noChangeArrowheads="1"/>
          </p:cNvSpPr>
          <p:nvPr>
            <p:ph type="body" idx="4294967295"/>
          </p:nvPr>
        </p:nvSpPr>
        <p:spPr>
          <a:xfrm>
            <a:off x="387350" y="1746250"/>
            <a:ext cx="8756650" cy="5111750"/>
          </a:xfrm>
        </p:spPr>
        <p:txBody>
          <a:bodyPr>
            <a:noAutofit/>
          </a:bodyPr>
          <a:lstStyle/>
          <a:p>
            <a:pPr eaLnBrk="1" hangingPunct="1">
              <a:lnSpc>
                <a:spcPct val="90000"/>
              </a:lnSpc>
              <a:spcBef>
                <a:spcPct val="30000"/>
              </a:spcBef>
            </a:pPr>
            <a:r>
              <a:rPr lang="id-ID" altLang="en-US" sz="4800" b="1">
                <a:solidFill>
                  <a:srgbClr val="00B050"/>
                </a:solidFill>
              </a:rPr>
              <a:t>TKT</a:t>
            </a:r>
            <a:r>
              <a:rPr lang="id-ID" altLang="en-US" sz="4800" b="1"/>
              <a:t> </a:t>
            </a:r>
            <a:r>
              <a:rPr lang="id-ID" altLang="en-US" sz="4800" b="1" smtClean="0"/>
              <a:t>adalah</a:t>
            </a:r>
            <a:r>
              <a:rPr lang="en-US" altLang="en-US" sz="4800" b="1" smtClean="0"/>
              <a:t> </a:t>
            </a:r>
            <a:r>
              <a:rPr lang="nb-NO" altLang="en-US" sz="4800" smtClean="0"/>
              <a:t>“</a:t>
            </a:r>
            <a:r>
              <a:rPr lang="nb-NO" altLang="en-US" sz="6000" b="1" i="1" smtClean="0">
                <a:solidFill>
                  <a:srgbClr val="0000FF"/>
                </a:solidFill>
              </a:rPr>
              <a:t>Indikator</a:t>
            </a:r>
            <a:r>
              <a:rPr lang="nb-NO" altLang="en-US" sz="4800" smtClean="0"/>
              <a:t>” yang menunjukkan seberapa siap/ matang suatu </a:t>
            </a:r>
            <a:r>
              <a:rPr lang="nb-NO" altLang="en-US" sz="4800" smtClean="0">
                <a:solidFill>
                  <a:srgbClr val="0000CC"/>
                </a:solidFill>
              </a:rPr>
              <a:t>teknologi</a:t>
            </a:r>
            <a:r>
              <a:rPr lang="nb-NO" altLang="en-US" sz="4800" smtClean="0"/>
              <a:t> untuk diterapkan.</a:t>
            </a:r>
            <a:br>
              <a:rPr lang="nb-NO" altLang="en-US" sz="4800" smtClean="0"/>
            </a:br>
            <a:r>
              <a:rPr lang="nb-NO" altLang="en-US" sz="4400" smtClean="0"/>
              <a:t>(</a:t>
            </a:r>
            <a:r>
              <a:rPr lang="nb-NO" altLang="en-US" sz="4400" smtClean="0">
                <a:solidFill>
                  <a:srgbClr val="006600"/>
                </a:solidFill>
              </a:rPr>
              <a:t>dalam </a:t>
            </a:r>
            <a:r>
              <a:rPr lang="nb-NO" altLang="en-US" sz="4400" i="1" smtClean="0">
                <a:solidFill>
                  <a:srgbClr val="008000"/>
                </a:solidFill>
              </a:rPr>
              <a:t>Perspektif Obyektif</a:t>
            </a:r>
            <a:r>
              <a:rPr lang="nb-NO" altLang="en-US" sz="4400" smtClean="0"/>
              <a:t>) dengan Skala </a:t>
            </a:r>
            <a:r>
              <a:rPr lang="nb-NO" altLang="en-US" sz="6000" b="1" smtClean="0">
                <a:solidFill>
                  <a:srgbClr val="0000CC"/>
                </a:solidFill>
              </a:rPr>
              <a:t>1 - 9</a:t>
            </a:r>
            <a:endParaRPr lang="nb-NO" altLang="en-US" sz="4400" b="1" smtClean="0">
              <a:solidFill>
                <a:srgbClr val="0000CC"/>
              </a:solidFill>
            </a:endParaRPr>
          </a:p>
        </p:txBody>
      </p:sp>
    </p:spTree>
    <p:extLst>
      <p:ext uri="{BB962C8B-B14F-4D97-AF65-F5344CB8AC3E}">
        <p14:creationId xmlns:p14="http://schemas.microsoft.com/office/powerpoint/2010/main" val="2844361170"/>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idx="4294967295"/>
          </p:nvPr>
        </p:nvSpPr>
        <p:spPr>
          <a:xfrm>
            <a:off x="998538" y="274638"/>
            <a:ext cx="8145462" cy="1143000"/>
          </a:xfrm>
        </p:spPr>
        <p:txBody>
          <a:bodyPr>
            <a:normAutofit fontScale="90000"/>
          </a:bodyPr>
          <a:lstStyle/>
          <a:p>
            <a:pPr marL="1597025" indent="-1597025" algn="l"/>
            <a:r>
              <a:rPr lang="en-US" altLang="en-US" sz="5400" smtClean="0"/>
              <a:t>TKT </a:t>
            </a:r>
            <a:r>
              <a:rPr lang="en-US" altLang="en-US" sz="5400" smtClean="0">
                <a:sym typeface="Wingdings 3" pitchFamily="18" charset="2"/>
              </a:rPr>
              <a:t></a:t>
            </a:r>
            <a:r>
              <a:rPr lang="en-US" altLang="en-US" sz="5400" smtClean="0"/>
              <a:t> </a:t>
            </a:r>
            <a:r>
              <a:rPr lang="en-US" altLang="en-US" sz="4000" smtClean="0"/>
              <a:t>Informasi Teknologi / Hasil Litbang</a:t>
            </a:r>
            <a:endParaRPr lang="en-US" altLang="en-US" sz="3600" smtClean="0"/>
          </a:p>
        </p:txBody>
      </p:sp>
      <p:sp>
        <p:nvSpPr>
          <p:cNvPr id="11267" name="Content Placeholder 2"/>
          <p:cNvSpPr>
            <a:spLocks noGrp="1"/>
          </p:cNvSpPr>
          <p:nvPr>
            <p:ph idx="4294967295"/>
          </p:nvPr>
        </p:nvSpPr>
        <p:spPr>
          <a:xfrm>
            <a:off x="609600" y="1600200"/>
            <a:ext cx="8534400" cy="5146675"/>
          </a:xfrm>
        </p:spPr>
        <p:txBody>
          <a:bodyPr>
            <a:noAutofit/>
          </a:bodyPr>
          <a:lstStyle/>
          <a:p>
            <a:r>
              <a:rPr lang="en-US" altLang="en-US" sz="4000" smtClean="0">
                <a:latin typeface="Arial Narrow" pitchFamily="34" charset="0"/>
              </a:rPr>
              <a:t>►</a:t>
            </a:r>
            <a:r>
              <a:rPr lang="en-US" altLang="en-US" sz="4000" smtClean="0"/>
              <a:t>Salah satu penentu </a:t>
            </a:r>
            <a:r>
              <a:rPr lang="en-US" altLang="en-US" sz="4000" smtClean="0">
                <a:solidFill>
                  <a:srgbClr val="0000FF"/>
                </a:solidFill>
              </a:rPr>
              <a:t>keberhasilan  </a:t>
            </a:r>
            <a:r>
              <a:rPr lang="id-ID" altLang="en-US" sz="4000" smtClean="0">
                <a:solidFill>
                  <a:srgbClr val="0000FF"/>
                </a:solidFill>
              </a:rPr>
              <a:t>pengembangan dan </a:t>
            </a:r>
            <a:r>
              <a:rPr lang="en-US" altLang="en-US" sz="4000" smtClean="0">
                <a:solidFill>
                  <a:srgbClr val="0000FF"/>
                </a:solidFill>
              </a:rPr>
              <a:t>pemanfaatan </a:t>
            </a:r>
            <a:r>
              <a:rPr lang="id-ID" altLang="en-US" sz="4000" smtClean="0">
                <a:solidFill>
                  <a:srgbClr val="0000FF"/>
                </a:solidFill>
              </a:rPr>
              <a:t>teknologi &amp; </a:t>
            </a:r>
            <a:r>
              <a:rPr lang="en-US" altLang="en-US" sz="4000" smtClean="0">
                <a:solidFill>
                  <a:srgbClr val="0000FF"/>
                </a:solidFill>
              </a:rPr>
              <a:t>hasil </a:t>
            </a:r>
            <a:r>
              <a:rPr lang="id-ID" altLang="en-US" sz="4000" smtClean="0">
                <a:solidFill>
                  <a:srgbClr val="0000FF"/>
                </a:solidFill>
              </a:rPr>
              <a:t>litbang.</a:t>
            </a:r>
            <a:r>
              <a:rPr lang="en-US" altLang="en-US" sz="4000" smtClean="0"/>
              <a:t/>
            </a:r>
            <a:br>
              <a:rPr lang="en-US" altLang="en-US" sz="4000" smtClean="0"/>
            </a:br>
            <a:r>
              <a:rPr lang="en-US" altLang="en-US" smtClean="0"/>
              <a:t> </a:t>
            </a:r>
            <a:endParaRPr lang="en-US" altLang="en-US" sz="4000" smtClean="0"/>
          </a:p>
          <a:p>
            <a:r>
              <a:rPr lang="en-US" altLang="en-US" sz="4000" smtClean="0"/>
              <a:t>Pengukuran TKT :</a:t>
            </a:r>
          </a:p>
          <a:p>
            <a:pPr marL="971550" lvl="1" indent="-514350">
              <a:buFont typeface="+mj-lt"/>
              <a:buAutoNum type="arabicPeriod"/>
            </a:pPr>
            <a:r>
              <a:rPr lang="en-US" altLang="en-US" sz="3400" smtClean="0">
                <a:latin typeface="Arial Narrow" pitchFamily="34" charset="0"/>
              </a:rPr>
              <a:t>untuk </a:t>
            </a:r>
            <a:r>
              <a:rPr lang="en-US" altLang="en-US" sz="3400" smtClean="0"/>
              <a:t>MENGETAHUI  </a:t>
            </a:r>
            <a:r>
              <a:rPr lang="en-US" altLang="en-US" sz="3400" smtClean="0">
                <a:solidFill>
                  <a:srgbClr val="FF0000"/>
                </a:solidFill>
              </a:rPr>
              <a:t>informasi tentang status kesiapan/ kematangan teknologi </a:t>
            </a:r>
            <a:r>
              <a:rPr lang="en-US" altLang="en-US" sz="3400" smtClean="0"/>
              <a:t>hasil rekayasa / riset untuk diterapkan.</a:t>
            </a:r>
          </a:p>
          <a:p>
            <a:pPr marL="971550" lvl="1" indent="-514350">
              <a:buFont typeface="+mj-lt"/>
              <a:buAutoNum type="arabicPeriod"/>
            </a:pPr>
            <a:r>
              <a:rPr lang="en-US" altLang="en-US" sz="3400" smtClean="0"/>
              <a:t>Untuk </a:t>
            </a:r>
            <a:r>
              <a:rPr lang="en-US" altLang="en-US" sz="3400" smtClean="0">
                <a:solidFill>
                  <a:srgbClr val="FF0000"/>
                </a:solidFill>
              </a:rPr>
              <a:t>EVALUASI </a:t>
            </a:r>
            <a:r>
              <a:rPr lang="en-US" altLang="en-US" sz="3400" smtClean="0"/>
              <a:t>dan </a:t>
            </a:r>
            <a:r>
              <a:rPr lang="en-US" altLang="en-US" sz="3400" smtClean="0">
                <a:solidFill>
                  <a:srgbClr val="FF0000"/>
                </a:solidFill>
              </a:rPr>
              <a:t>PERENCANAAN </a:t>
            </a:r>
            <a:r>
              <a:rPr lang="en-US" altLang="en-US" sz="3400" smtClean="0"/>
              <a:t>untuk meningkatkan </a:t>
            </a:r>
            <a:br>
              <a:rPr lang="en-US" altLang="en-US" sz="3400" smtClean="0"/>
            </a:br>
            <a:r>
              <a:rPr lang="en-US" altLang="en-US" sz="3400" smtClean="0"/>
              <a:t>kesiapan teknologinya.</a:t>
            </a:r>
          </a:p>
        </p:txBody>
      </p:sp>
      <p:sp>
        <p:nvSpPr>
          <p:cNvPr id="11268" name="Slide Number Placeholder 4"/>
          <p:cNvSpPr txBox="1">
            <a:spLocks noGrp="1"/>
          </p:cNvSpPr>
          <p:nvPr/>
        </p:nvSpPr>
        <p:spPr bwMode="auto">
          <a:xfrm>
            <a:off x="6938963" y="6564403"/>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4634B38-07A9-4D92-AB4C-3415B819BBF6}" type="slidenum">
              <a:rPr lang="id-ID" altLang="en-US" sz="1200">
                <a:solidFill>
                  <a:schemeClr val="bg1"/>
                </a:solidFill>
                <a:latin typeface="Calibri" pitchFamily="34" charset="0"/>
              </a:rPr>
              <a:pPr algn="r" eaLnBrk="1" hangingPunct="1"/>
              <a:t>16</a:t>
            </a:fld>
            <a:endParaRPr lang="id-ID" altLang="en-US" sz="1200">
              <a:solidFill>
                <a:schemeClr val="bg1"/>
              </a:solidFill>
              <a:latin typeface="Calibri" pitchFamily="34" charset="0"/>
            </a:endParaRPr>
          </a:p>
        </p:txBody>
      </p:sp>
    </p:spTree>
    <p:extLst>
      <p:ext uri="{BB962C8B-B14F-4D97-AF65-F5344CB8AC3E}">
        <p14:creationId xmlns:p14="http://schemas.microsoft.com/office/powerpoint/2010/main" val="211878514"/>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UU </a:t>
            </a:r>
            <a:r>
              <a:rPr lang="id-ID"/>
              <a:t>No.18 Tahun 2002, Pasal </a:t>
            </a:r>
            <a:r>
              <a:rPr lang="id-ID" smtClean="0"/>
              <a:t>1:</a:t>
            </a:r>
            <a:endParaRPr lang="id-ID"/>
          </a:p>
        </p:txBody>
      </p:sp>
      <p:sp>
        <p:nvSpPr>
          <p:cNvPr id="3" name="Content Placeholder 2"/>
          <p:cNvSpPr>
            <a:spLocks noGrp="1"/>
          </p:cNvSpPr>
          <p:nvPr>
            <p:ph idx="1"/>
          </p:nvPr>
        </p:nvSpPr>
        <p:spPr/>
        <p:txBody>
          <a:bodyPr>
            <a:normAutofit fontScale="85000" lnSpcReduction="20000"/>
          </a:bodyPr>
          <a:lstStyle/>
          <a:p>
            <a:pPr marL="0" indent="0">
              <a:buNone/>
            </a:pPr>
            <a:r>
              <a:rPr lang="id-ID" altLang="en-US" sz="4800" smtClean="0"/>
              <a:t>Teknologi </a:t>
            </a:r>
            <a:r>
              <a:rPr lang="en-US" altLang="en-US" sz="4000" smtClean="0"/>
              <a:t>adalah </a:t>
            </a:r>
            <a:r>
              <a:rPr lang="id-ID" altLang="en-US" sz="4000"/>
              <a:t>:</a:t>
            </a:r>
            <a:r>
              <a:rPr lang="id-ID" altLang="en-US" sz="4000" smtClean="0"/>
              <a:t/>
            </a:r>
            <a:br>
              <a:rPr lang="id-ID" altLang="en-US" sz="4000" smtClean="0"/>
            </a:br>
            <a:r>
              <a:rPr lang="sv-SE" altLang="en-US" sz="4000" i="1" smtClean="0">
                <a:solidFill>
                  <a:srgbClr val="FF0000"/>
                </a:solidFill>
              </a:rPr>
              <a:t>cara </a:t>
            </a:r>
            <a:r>
              <a:rPr lang="sv-SE" altLang="en-US" sz="4000" i="1"/>
              <a:t>atau </a:t>
            </a:r>
            <a:r>
              <a:rPr lang="sv-SE" altLang="en-US" sz="4000" i="1">
                <a:solidFill>
                  <a:srgbClr val="FF0000"/>
                </a:solidFill>
              </a:rPr>
              <a:t>metode </a:t>
            </a:r>
            <a:r>
              <a:rPr lang="sv-SE" altLang="en-US" sz="4000" i="1"/>
              <a:t>serta </a:t>
            </a:r>
            <a:r>
              <a:rPr lang="sv-SE" altLang="en-US" sz="4000" i="1">
                <a:solidFill>
                  <a:srgbClr val="FF0000"/>
                </a:solidFill>
              </a:rPr>
              <a:t>proses </a:t>
            </a:r>
            <a:r>
              <a:rPr lang="sv-SE" altLang="en-US" sz="4000" i="1"/>
              <a:t>atau </a:t>
            </a:r>
            <a:r>
              <a:rPr lang="sv-SE" altLang="en-US" sz="4000" i="1">
                <a:solidFill>
                  <a:srgbClr val="FF0000"/>
                </a:solidFill>
              </a:rPr>
              <a:t>produk </a:t>
            </a:r>
            <a:r>
              <a:rPr lang="sv-SE" altLang="en-US" sz="4000" i="1"/>
              <a:t>yang dihasilkan dari penerapan dan pemanfaatan berbagai disiplin ilmu pengetahuan yang menghasilkan nilai bagi pemenuhan  kebutuhan, kelangsungan, dan peningkatan mutu kehidupan </a:t>
            </a:r>
            <a:r>
              <a:rPr lang="sv-SE" altLang="en-US" sz="4000" i="1" smtClean="0"/>
              <a:t>manusia.</a:t>
            </a:r>
            <a:endParaRPr lang="id-ID" altLang="en-US" i="1"/>
          </a:p>
        </p:txBody>
      </p:sp>
    </p:spTree>
    <p:extLst>
      <p:ext uri="{BB962C8B-B14F-4D97-AF65-F5344CB8AC3E}">
        <p14:creationId xmlns:p14="http://schemas.microsoft.com/office/powerpoint/2010/main" val="2744060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i="1">
                <a:solidFill>
                  <a:srgbClr val="0000FF"/>
                </a:solidFill>
              </a:rPr>
              <a:t>Amanah </a:t>
            </a:r>
            <a:r>
              <a:rPr lang="id-ID" i="1">
                <a:solidFill>
                  <a:srgbClr val="0000FF"/>
                </a:solidFill>
              </a:rPr>
              <a:t>K</a:t>
            </a:r>
            <a:r>
              <a:rPr lang="en-US" i="1">
                <a:solidFill>
                  <a:srgbClr val="0000FF"/>
                </a:solidFill>
              </a:rPr>
              <a:t>onstitusi </a:t>
            </a:r>
            <a:r>
              <a:rPr lang="id-ID" i="1">
                <a:solidFill>
                  <a:srgbClr val="0000FF"/>
                </a:solidFill>
              </a:rPr>
              <a:t>:</a:t>
            </a:r>
            <a:br>
              <a:rPr lang="id-ID" i="1">
                <a:solidFill>
                  <a:srgbClr val="0000FF"/>
                </a:solidFill>
              </a:rPr>
            </a:br>
            <a:r>
              <a:rPr lang="en-US">
                <a:solidFill>
                  <a:srgbClr val="0000FF"/>
                </a:solidFill>
              </a:rPr>
              <a:t>Undang-Undang Dasar 1945, pasal 31 ayat (5</a:t>
            </a:r>
            <a:r>
              <a:rPr lang="en-US" smtClean="0">
                <a:solidFill>
                  <a:srgbClr val="0000FF"/>
                </a:solidFill>
              </a:rPr>
              <a:t>)</a:t>
            </a:r>
            <a:endParaRPr lang="id-ID"/>
          </a:p>
        </p:txBody>
      </p:sp>
      <p:sp>
        <p:nvSpPr>
          <p:cNvPr id="3" name="Content Placeholder 2"/>
          <p:cNvSpPr>
            <a:spLocks noGrp="1"/>
          </p:cNvSpPr>
          <p:nvPr>
            <p:ph idx="1"/>
          </p:nvPr>
        </p:nvSpPr>
        <p:spPr>
          <a:xfrm>
            <a:off x="613610" y="1828800"/>
            <a:ext cx="8530390" cy="5029200"/>
          </a:xfrm>
        </p:spPr>
        <p:txBody>
          <a:bodyPr>
            <a:noAutofit/>
          </a:bodyPr>
          <a:lstStyle/>
          <a:p>
            <a:pPr marL="0" indent="0">
              <a:lnSpc>
                <a:spcPct val="100000"/>
              </a:lnSpc>
              <a:buNone/>
            </a:pPr>
            <a:endParaRPr lang="id-ID" sz="4400" i="1" smtClean="0">
              <a:solidFill>
                <a:srgbClr val="FF0000"/>
              </a:solidFill>
              <a:latin typeface="Calibri" panose="020F0502020204030204" pitchFamily="34" charset="0"/>
            </a:endParaRPr>
          </a:p>
          <a:p>
            <a:pPr marL="0" indent="0">
              <a:lnSpc>
                <a:spcPct val="100000"/>
              </a:lnSpc>
              <a:buNone/>
            </a:pPr>
            <a:r>
              <a:rPr lang="en-US" sz="4400" i="1" smtClean="0">
                <a:solidFill>
                  <a:srgbClr val="FF0000"/>
                </a:solidFill>
                <a:latin typeface="Calibri" panose="020F0502020204030204" pitchFamily="34" charset="0"/>
              </a:rPr>
              <a:t>Pemerintah  memajukan iptek dengan menjunjung tinggi nilai-nilai </a:t>
            </a:r>
            <a:r>
              <a:rPr lang="en-US" sz="4400" i="1">
                <a:solidFill>
                  <a:srgbClr val="FF0000"/>
                </a:solidFill>
                <a:latin typeface="Calibri" panose="020F0502020204030204" pitchFamily="34" charset="0"/>
              </a:rPr>
              <a:t>agama dan </a:t>
            </a:r>
            <a:r>
              <a:rPr lang="en-US" sz="4400" i="1" smtClean="0">
                <a:solidFill>
                  <a:srgbClr val="FF0000"/>
                </a:solidFill>
                <a:latin typeface="Calibri" panose="020F0502020204030204" pitchFamily="34" charset="0"/>
              </a:rPr>
              <a:t> persatuan bangsa </a:t>
            </a:r>
            <a:r>
              <a:rPr lang="fi-FI" sz="4400" i="1" smtClean="0">
                <a:solidFill>
                  <a:srgbClr val="FF0000"/>
                </a:solidFill>
                <a:latin typeface="Calibri" panose="020F0502020204030204" pitchFamily="34" charset="0"/>
              </a:rPr>
              <a:t>untuk memajukan peradaban serta kesejahteraan umat manusia.</a:t>
            </a:r>
          </a:p>
          <a:p>
            <a:pPr marL="0" indent="0">
              <a:lnSpc>
                <a:spcPct val="100000"/>
              </a:lnSpc>
              <a:buNone/>
            </a:pPr>
            <a:endParaRPr lang="fi-FI" sz="2800"/>
          </a:p>
        </p:txBody>
      </p:sp>
    </p:spTree>
    <p:extLst>
      <p:ext uri="{BB962C8B-B14F-4D97-AF65-F5344CB8AC3E}">
        <p14:creationId xmlns:p14="http://schemas.microsoft.com/office/powerpoint/2010/main" val="336878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828800" y="152422"/>
            <a:ext cx="6629400" cy="792163"/>
          </a:xfrm>
        </p:spPr>
        <p:txBody>
          <a:bodyPr>
            <a:normAutofit/>
          </a:bodyPr>
          <a:lstStyle/>
          <a:p>
            <a:pPr algn="l" eaLnBrk="1" hangingPunct="1"/>
            <a:r>
              <a:rPr lang="nb-NO" smtClean="0"/>
              <a:t>Informasi TKT; </a:t>
            </a:r>
            <a:r>
              <a:rPr lang="id-ID" smtClean="0"/>
              <a:t>berguna </a:t>
            </a:r>
            <a:r>
              <a:rPr lang="nb-NO" smtClean="0"/>
              <a:t>untuk</a:t>
            </a:r>
            <a:r>
              <a:rPr lang="id-ID" smtClean="0"/>
              <a:t>:</a:t>
            </a:r>
            <a:endParaRPr lang="en-US" smtClean="0"/>
          </a:p>
        </p:txBody>
      </p:sp>
      <p:sp>
        <p:nvSpPr>
          <p:cNvPr id="39939" name="Rectangle 3"/>
          <p:cNvSpPr>
            <a:spLocks noGrp="1" noChangeArrowheads="1"/>
          </p:cNvSpPr>
          <p:nvPr>
            <p:ph idx="1"/>
          </p:nvPr>
        </p:nvSpPr>
        <p:spPr>
          <a:xfrm>
            <a:off x="429904" y="1295400"/>
            <a:ext cx="8714096" cy="5562600"/>
          </a:xfrm>
        </p:spPr>
        <p:txBody>
          <a:bodyPr>
            <a:normAutofit fontScale="92500" lnSpcReduction="10000"/>
          </a:bodyPr>
          <a:lstStyle/>
          <a:p>
            <a:pPr marL="457200" indent="-457200" eaLnBrk="1" hangingPunct="1">
              <a:lnSpc>
                <a:spcPct val="80000"/>
              </a:lnSpc>
              <a:spcBef>
                <a:spcPct val="35000"/>
              </a:spcBef>
            </a:pPr>
            <a:r>
              <a:rPr lang="en-US" sz="3200" b="1" smtClean="0">
                <a:solidFill>
                  <a:srgbClr val="0000CC"/>
                </a:solidFill>
              </a:rPr>
              <a:t>Penghasil Teknologi</a:t>
            </a:r>
            <a:r>
              <a:rPr lang="id-ID" sz="3200" b="1" smtClean="0">
                <a:solidFill>
                  <a:srgbClr val="0000CC"/>
                </a:solidFill>
              </a:rPr>
              <a:t> / Pelaku Riset</a:t>
            </a:r>
            <a:r>
              <a:rPr lang="en-US" sz="3200" b="1" smtClean="0">
                <a:solidFill>
                  <a:srgbClr val="0000CC"/>
                </a:solidFill>
              </a:rPr>
              <a:t>:</a:t>
            </a:r>
            <a:r>
              <a:rPr lang="en-US" sz="3200" b="1" smtClean="0"/>
              <a:t> </a:t>
            </a:r>
            <a:br>
              <a:rPr lang="en-US" sz="3200" b="1" smtClean="0"/>
            </a:br>
            <a:r>
              <a:rPr lang="en-US" sz="3200" smtClean="0"/>
              <a:t>Menyediakan informasi status teknologi (hasil litbang) yg dihasilkan dan memungkinkan peningkatan pemanfaatannya.</a:t>
            </a:r>
            <a:br>
              <a:rPr lang="en-US" sz="3200" smtClean="0"/>
            </a:br>
            <a:r>
              <a:rPr lang="en-US" sz="3200" smtClean="0"/>
              <a:t>Untuk fokus pengembangan program dan teknologi dalam peningkatan kapasitas litbang.  </a:t>
            </a:r>
          </a:p>
          <a:p>
            <a:pPr marL="457200" indent="-457200" eaLnBrk="1" hangingPunct="1">
              <a:lnSpc>
                <a:spcPct val="80000"/>
              </a:lnSpc>
              <a:spcBef>
                <a:spcPct val="35000"/>
              </a:spcBef>
            </a:pPr>
            <a:r>
              <a:rPr lang="en-US" sz="3200" b="1" smtClean="0">
                <a:solidFill>
                  <a:srgbClr val="006600"/>
                </a:solidFill>
              </a:rPr>
              <a:t>Pengguna Teknologi</a:t>
            </a:r>
            <a:r>
              <a:rPr lang="en-US" sz="3200" b="1" smtClean="0">
                <a:solidFill>
                  <a:srgbClr val="003366"/>
                </a:solidFill>
              </a:rPr>
              <a:t>:</a:t>
            </a:r>
            <a:r>
              <a:rPr lang="en-US" sz="3200" b="1" smtClean="0"/>
              <a:t/>
            </a:r>
            <a:br>
              <a:rPr lang="en-US" sz="3200" b="1" smtClean="0"/>
            </a:br>
            <a:r>
              <a:rPr lang="en-US" sz="3200" smtClean="0"/>
              <a:t>Tersedianya informasi status teknologi yg dapat digunakan untuk keputusan investasi dan pemanfaatan teknologi.</a:t>
            </a:r>
          </a:p>
          <a:p>
            <a:pPr marL="457200" indent="-457200" eaLnBrk="1" hangingPunct="1">
              <a:lnSpc>
                <a:spcPct val="80000"/>
              </a:lnSpc>
              <a:spcBef>
                <a:spcPct val="35000"/>
              </a:spcBef>
            </a:pPr>
            <a:r>
              <a:rPr lang="en-US" sz="3200" b="1" smtClean="0">
                <a:solidFill>
                  <a:srgbClr val="CC0000"/>
                </a:solidFill>
              </a:rPr>
              <a:t>Penentu Kebijakan: </a:t>
            </a:r>
            <a:br>
              <a:rPr lang="en-US" sz="3200" b="1" smtClean="0">
                <a:solidFill>
                  <a:srgbClr val="CC0000"/>
                </a:solidFill>
              </a:rPr>
            </a:br>
            <a:r>
              <a:rPr lang="en-US" sz="3200" smtClean="0"/>
              <a:t>misalnya dalam menentukan besarnya upaya (insentif dan pendanaan) untuk memperkecil kesenjangan dan keterkaitan antara penyedia dan pengguna teknologi.</a:t>
            </a:r>
          </a:p>
        </p:txBody>
      </p:sp>
    </p:spTree>
    <p:extLst>
      <p:ext uri="{BB962C8B-B14F-4D97-AF65-F5344CB8AC3E}">
        <p14:creationId xmlns:p14="http://schemas.microsoft.com/office/powerpoint/2010/main" val="280216043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693" y="116632"/>
            <a:ext cx="8340158" cy="6263350"/>
            <a:chOff x="807425" y="134585"/>
            <a:chExt cx="11120210" cy="6263350"/>
          </a:xfrm>
        </p:grpSpPr>
        <p:pic>
          <p:nvPicPr>
            <p:cNvPr id="3074" name="Picture 2" descr="Hasil gam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16" y="134585"/>
              <a:ext cx="9779819" cy="57329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20542340">
              <a:off x="9343554" y="3120761"/>
              <a:ext cx="201559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10545728" y="260502"/>
              <a:ext cx="1368151" cy="1200329"/>
            </a:xfrm>
            <a:prstGeom prst="rect">
              <a:avLst/>
            </a:prstGeom>
            <a:solidFill>
              <a:schemeClr val="bg1"/>
            </a:solidFill>
          </p:spPr>
          <p:txBody>
            <a:bodyPr wrap="square" rtlCol="0">
              <a:spAutoFit/>
            </a:bodyPr>
            <a:lstStyle/>
            <a:p>
              <a:pPr algn="ctr"/>
              <a:r>
                <a:rPr lang="id-ID" sz="3600" b="1" dirty="0">
                  <a:solidFill>
                    <a:srgbClr val="FF0000"/>
                  </a:solidFill>
                </a:rPr>
                <a:t>Hulu</a:t>
              </a:r>
            </a:p>
          </p:txBody>
        </p:sp>
        <p:sp>
          <p:nvSpPr>
            <p:cNvPr id="28" name="TextBox 27"/>
            <p:cNvSpPr txBox="1"/>
            <p:nvPr/>
          </p:nvSpPr>
          <p:spPr>
            <a:xfrm>
              <a:off x="1961626" y="3512995"/>
              <a:ext cx="1853066" cy="646331"/>
            </a:xfrm>
            <a:prstGeom prst="rect">
              <a:avLst/>
            </a:prstGeom>
            <a:solidFill>
              <a:schemeClr val="bg1"/>
            </a:solidFill>
          </p:spPr>
          <p:txBody>
            <a:bodyPr wrap="square" rtlCol="0">
              <a:spAutoFit/>
            </a:bodyPr>
            <a:lstStyle/>
            <a:p>
              <a:pPr algn="ctr"/>
              <a:r>
                <a:rPr lang="id-ID" sz="3600" b="1" dirty="0">
                  <a:solidFill>
                    <a:srgbClr val="FF0000"/>
                  </a:solidFill>
                </a:rPr>
                <a:t>Hilir</a:t>
              </a:r>
            </a:p>
          </p:txBody>
        </p:sp>
        <p:sp>
          <p:nvSpPr>
            <p:cNvPr id="23" name="TextBox 22"/>
            <p:cNvSpPr txBox="1"/>
            <p:nvPr/>
          </p:nvSpPr>
          <p:spPr>
            <a:xfrm>
              <a:off x="807425" y="5813160"/>
              <a:ext cx="11105827" cy="584775"/>
            </a:xfrm>
            <a:prstGeom prst="rect">
              <a:avLst/>
            </a:prstGeom>
            <a:noFill/>
          </p:spPr>
          <p:txBody>
            <a:bodyPr wrap="square" rtlCol="0">
              <a:spAutoFit/>
            </a:bodyPr>
            <a:lstStyle/>
            <a:p>
              <a:r>
                <a:rPr lang="en-AU" sz="3200" b="1" dirty="0" err="1">
                  <a:solidFill>
                    <a:srgbClr val="FF0000"/>
                  </a:solidFill>
                </a:rPr>
                <a:t>Ilustrasi</a:t>
              </a:r>
              <a:r>
                <a:rPr lang="en-AU" sz="3200" b="1" dirty="0">
                  <a:solidFill>
                    <a:srgbClr val="FF0000"/>
                  </a:solidFill>
                </a:rPr>
                <a:t> </a:t>
              </a:r>
              <a:r>
                <a:rPr lang="id-ID" sz="3200" b="1" dirty="0">
                  <a:solidFill>
                    <a:srgbClr val="FF0000"/>
                  </a:solidFill>
                </a:rPr>
                <a:t>Hilirisasi Hasil Riset dan Pengembangan</a:t>
              </a:r>
            </a:p>
          </p:txBody>
        </p:sp>
        <p:grpSp>
          <p:nvGrpSpPr>
            <p:cNvPr id="29" name="Group 28"/>
            <p:cNvGrpSpPr/>
            <p:nvPr/>
          </p:nvGrpSpPr>
          <p:grpSpPr>
            <a:xfrm>
              <a:off x="2949062" y="337906"/>
              <a:ext cx="8532771" cy="4981305"/>
              <a:chOff x="1425061" y="337905"/>
              <a:chExt cx="8532771" cy="4981305"/>
            </a:xfrm>
          </p:grpSpPr>
          <p:sp>
            <p:nvSpPr>
              <p:cNvPr id="34" name="Rectangle 33"/>
              <p:cNvSpPr/>
              <p:nvPr/>
            </p:nvSpPr>
            <p:spPr>
              <a:xfrm>
                <a:off x="6213685" y="337905"/>
                <a:ext cx="1598674"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lvl="1" algn="ctr"/>
                <a:r>
                  <a:rPr lang="en-AU" b="1" dirty="0">
                    <a:solidFill>
                      <a:schemeClr val="tx1"/>
                    </a:solidFill>
                  </a:rPr>
                  <a:t>TKT</a:t>
                </a:r>
                <a:r>
                  <a:rPr lang="id-ID" b="1" dirty="0">
                    <a:solidFill>
                      <a:schemeClr val="tx1"/>
                    </a:solidFill>
                  </a:rPr>
                  <a:t>  1</a:t>
                </a:r>
              </a:p>
            </p:txBody>
          </p:sp>
          <p:sp>
            <p:nvSpPr>
              <p:cNvPr id="36" name="Rectangle 35"/>
              <p:cNvSpPr/>
              <p:nvPr/>
            </p:nvSpPr>
            <p:spPr>
              <a:xfrm>
                <a:off x="4596800" y="1256300"/>
                <a:ext cx="2098905"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a:t>
                </a:r>
                <a:r>
                  <a:rPr lang="en-AU" b="1" dirty="0">
                    <a:solidFill>
                      <a:schemeClr val="tx1"/>
                    </a:solidFill>
                  </a:rPr>
                  <a:t>4</a:t>
                </a:r>
                <a:endParaRPr lang="id-ID" b="1" dirty="0">
                  <a:solidFill>
                    <a:schemeClr val="tx1"/>
                  </a:solidFill>
                </a:endParaRPr>
              </a:p>
            </p:txBody>
          </p:sp>
          <p:sp>
            <p:nvSpPr>
              <p:cNvPr id="37" name="Rectangle 36"/>
              <p:cNvSpPr/>
              <p:nvPr/>
            </p:nvSpPr>
            <p:spPr>
              <a:xfrm>
                <a:off x="7450099" y="4013457"/>
                <a:ext cx="1802419"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a:t>
                </a:r>
                <a:r>
                  <a:rPr lang="en-AU" b="1" dirty="0">
                    <a:solidFill>
                      <a:schemeClr val="tx1"/>
                    </a:solidFill>
                  </a:rPr>
                  <a:t>3</a:t>
                </a:r>
                <a:endParaRPr lang="id-ID" b="1" dirty="0">
                  <a:solidFill>
                    <a:schemeClr val="tx1"/>
                  </a:solidFill>
                </a:endParaRPr>
              </a:p>
            </p:txBody>
          </p:sp>
          <p:sp>
            <p:nvSpPr>
              <p:cNvPr id="38" name="Rectangle 37"/>
              <p:cNvSpPr/>
              <p:nvPr/>
            </p:nvSpPr>
            <p:spPr>
              <a:xfrm>
                <a:off x="6913020" y="4482667"/>
                <a:ext cx="1188000"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5</a:t>
                </a:r>
              </a:p>
            </p:txBody>
          </p:sp>
          <p:sp>
            <p:nvSpPr>
              <p:cNvPr id="39" name="Rectangle 38"/>
              <p:cNvSpPr/>
              <p:nvPr/>
            </p:nvSpPr>
            <p:spPr>
              <a:xfrm rot="21372041">
                <a:off x="4480731" y="4564432"/>
                <a:ext cx="1579302"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6</a:t>
                </a:r>
              </a:p>
            </p:txBody>
          </p:sp>
          <p:sp>
            <p:nvSpPr>
              <p:cNvPr id="40" name="Rectangle 39"/>
              <p:cNvSpPr/>
              <p:nvPr/>
            </p:nvSpPr>
            <p:spPr>
              <a:xfrm>
                <a:off x="3443272" y="2244413"/>
                <a:ext cx="2074919"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7</a:t>
                </a:r>
              </a:p>
            </p:txBody>
          </p:sp>
          <p:sp>
            <p:nvSpPr>
              <p:cNvPr id="41" name="Rectangle 40"/>
              <p:cNvSpPr/>
              <p:nvPr/>
            </p:nvSpPr>
            <p:spPr>
              <a:xfrm>
                <a:off x="3563887" y="5001779"/>
                <a:ext cx="1368152"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8</a:t>
                </a:r>
              </a:p>
            </p:txBody>
          </p:sp>
          <p:sp>
            <p:nvSpPr>
              <p:cNvPr id="42" name="Rectangle 41"/>
              <p:cNvSpPr/>
              <p:nvPr/>
            </p:nvSpPr>
            <p:spPr>
              <a:xfrm>
                <a:off x="1425061" y="2883334"/>
                <a:ext cx="2570873"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9</a:t>
                </a:r>
              </a:p>
            </p:txBody>
          </p:sp>
          <p:sp>
            <p:nvSpPr>
              <p:cNvPr id="35" name="Rectangle 34"/>
              <p:cNvSpPr/>
              <p:nvPr/>
            </p:nvSpPr>
            <p:spPr>
              <a:xfrm>
                <a:off x="8085624" y="2762324"/>
                <a:ext cx="1872208" cy="31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AU" b="1" dirty="0">
                    <a:solidFill>
                      <a:schemeClr val="tx1"/>
                    </a:solidFill>
                  </a:rPr>
                  <a:t>TKT</a:t>
                </a:r>
                <a:r>
                  <a:rPr lang="id-ID" b="1" dirty="0">
                    <a:solidFill>
                      <a:schemeClr val="tx1"/>
                    </a:solidFill>
                  </a:rPr>
                  <a:t>  2</a:t>
                </a:r>
              </a:p>
            </p:txBody>
          </p:sp>
        </p:grpSp>
        <p:cxnSp>
          <p:nvCxnSpPr>
            <p:cNvPr id="3" name="Straight Arrow Connector 2"/>
            <p:cNvCxnSpPr/>
            <p:nvPr/>
          </p:nvCxnSpPr>
          <p:spPr>
            <a:xfrm flipH="1" flipV="1">
              <a:off x="7737686" y="3549959"/>
              <a:ext cx="658882" cy="9586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9098746" y="2362792"/>
              <a:ext cx="772336" cy="412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888088" y="3836161"/>
              <a:ext cx="0" cy="8052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Straight Arrow Connector 3"/>
          <p:cNvCxnSpPr/>
          <p:nvPr/>
        </p:nvCxnSpPr>
        <p:spPr>
          <a:xfrm flipH="1" flipV="1">
            <a:off x="6462210" y="5198636"/>
            <a:ext cx="2349324" cy="3056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931961" y="4838124"/>
            <a:ext cx="1296144" cy="646331"/>
          </a:xfrm>
          <a:prstGeom prst="rect">
            <a:avLst/>
          </a:prstGeom>
          <a:noFill/>
        </p:spPr>
        <p:txBody>
          <a:bodyPr wrap="square" rtlCol="0">
            <a:spAutoFit/>
          </a:bodyPr>
          <a:lstStyle/>
          <a:p>
            <a:pPr algn="ctr"/>
            <a:r>
              <a:rPr lang="id-ID" b="1" dirty="0">
                <a:solidFill>
                  <a:srgbClr val="00B050"/>
                </a:solidFill>
              </a:rPr>
              <a:t>RISET DASAR</a:t>
            </a:r>
          </a:p>
        </p:txBody>
      </p:sp>
      <p:cxnSp>
        <p:nvCxnSpPr>
          <p:cNvPr id="32" name="Straight Arrow Connector 31"/>
          <p:cNvCxnSpPr/>
          <p:nvPr/>
        </p:nvCxnSpPr>
        <p:spPr>
          <a:xfrm flipH="1" flipV="1">
            <a:off x="4652445" y="5496922"/>
            <a:ext cx="2349324" cy="3056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122196" y="5136410"/>
            <a:ext cx="1296144" cy="646331"/>
          </a:xfrm>
          <a:prstGeom prst="rect">
            <a:avLst/>
          </a:prstGeom>
          <a:noFill/>
        </p:spPr>
        <p:txBody>
          <a:bodyPr wrap="square" rtlCol="0">
            <a:spAutoFit/>
          </a:bodyPr>
          <a:lstStyle/>
          <a:p>
            <a:pPr algn="ctr"/>
            <a:r>
              <a:rPr lang="id-ID" b="1" dirty="0">
                <a:solidFill>
                  <a:srgbClr val="00B050"/>
                </a:solidFill>
              </a:rPr>
              <a:t>RISET TERAPAN</a:t>
            </a:r>
          </a:p>
        </p:txBody>
      </p:sp>
      <p:cxnSp>
        <p:nvCxnSpPr>
          <p:cNvPr id="50" name="Straight Arrow Connector 49"/>
          <p:cNvCxnSpPr/>
          <p:nvPr/>
        </p:nvCxnSpPr>
        <p:spPr>
          <a:xfrm flipH="1" flipV="1">
            <a:off x="2607192" y="5840811"/>
            <a:ext cx="2349324" cy="3056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621154" y="5480299"/>
            <a:ext cx="2284913" cy="646331"/>
          </a:xfrm>
          <a:prstGeom prst="rect">
            <a:avLst/>
          </a:prstGeom>
          <a:noFill/>
        </p:spPr>
        <p:txBody>
          <a:bodyPr wrap="square" rtlCol="0">
            <a:spAutoFit/>
          </a:bodyPr>
          <a:lstStyle/>
          <a:p>
            <a:pPr algn="ctr"/>
            <a:r>
              <a:rPr lang="id-ID" b="1" dirty="0">
                <a:solidFill>
                  <a:srgbClr val="00B050"/>
                </a:solidFill>
              </a:rPr>
              <a:t>RISET PENGEMBANGAN</a:t>
            </a:r>
          </a:p>
        </p:txBody>
      </p:sp>
      <p:pic>
        <p:nvPicPr>
          <p:cNvPr id="52" name="Picture 5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53" name="TextBox 52"/>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54" name="Straight Connector 53"/>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004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Rectangle 6"/>
          <p:cNvSpPr>
            <a:spLocks noChangeArrowheads="1"/>
          </p:cNvSpPr>
          <p:nvPr/>
        </p:nvSpPr>
        <p:spPr bwMode="auto">
          <a:xfrm>
            <a:off x="22" y="166688"/>
            <a:ext cx="184731" cy="369332"/>
          </a:xfrm>
          <a:prstGeom prst="rect">
            <a:avLst/>
          </a:prstGeom>
          <a:noFill/>
          <a:ln w="9525">
            <a:noFill/>
            <a:miter lim="800000"/>
            <a:headEnd/>
            <a:tailEnd/>
          </a:ln>
        </p:spPr>
        <p:txBody>
          <a:bodyPr wrap="none" anchor="ctr">
            <a:spAutoFit/>
          </a:bodyPr>
          <a:lstStyle/>
          <a:p>
            <a:endParaRPr lang="en-US">
              <a:solidFill>
                <a:prstClr val="black"/>
              </a:solidFill>
            </a:endParaRPr>
          </a:p>
        </p:txBody>
      </p:sp>
      <p:graphicFrame>
        <p:nvGraphicFramePr>
          <p:cNvPr id="5123" name="Object 8"/>
          <p:cNvGraphicFramePr>
            <a:graphicFrameLocks noChangeAspect="1"/>
          </p:cNvGraphicFramePr>
          <p:nvPr>
            <p:extLst>
              <p:ext uri="{D42A27DB-BD31-4B8C-83A1-F6EECF244321}">
                <p14:modId xmlns:p14="http://schemas.microsoft.com/office/powerpoint/2010/main" val="2863621691"/>
              </p:ext>
            </p:extLst>
          </p:nvPr>
        </p:nvGraphicFramePr>
        <p:xfrm>
          <a:off x="4094629" y="409841"/>
          <a:ext cx="1181100" cy="684213"/>
        </p:xfrm>
        <a:graphic>
          <a:graphicData uri="http://schemas.openxmlformats.org/presentationml/2006/ole">
            <mc:AlternateContent xmlns:mc="http://schemas.openxmlformats.org/markup-compatibility/2006">
              <mc:Choice xmlns:v="urn:schemas-microsoft-com:vml" Requires="v">
                <p:oleObj spid="_x0000_s1040" name="Visio" r:id="rId4" imgW="1180908" imgH="684314" progId="">
                  <p:embed/>
                </p:oleObj>
              </mc:Choice>
              <mc:Fallback>
                <p:oleObj name="Visio" r:id="rId4" imgW="1180908" imgH="68431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629" y="409841"/>
                        <a:ext cx="11811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9"/>
          <p:cNvGraphicFramePr>
            <a:graphicFrameLocks noChangeAspect="1"/>
          </p:cNvGraphicFramePr>
          <p:nvPr>
            <p:extLst>
              <p:ext uri="{D42A27DB-BD31-4B8C-83A1-F6EECF244321}">
                <p14:modId xmlns:p14="http://schemas.microsoft.com/office/powerpoint/2010/main" val="2245598118"/>
              </p:ext>
            </p:extLst>
          </p:nvPr>
        </p:nvGraphicFramePr>
        <p:xfrm>
          <a:off x="3523129" y="333642"/>
          <a:ext cx="1181100" cy="684213"/>
        </p:xfrm>
        <a:graphic>
          <a:graphicData uri="http://schemas.openxmlformats.org/presentationml/2006/ole">
            <mc:AlternateContent xmlns:mc="http://schemas.openxmlformats.org/markup-compatibility/2006">
              <mc:Choice xmlns:v="urn:schemas-microsoft-com:vml" Requires="v">
                <p:oleObj spid="_x0000_s1041" name="Visio" r:id="rId6" imgW="1180908" imgH="684314" progId="">
                  <p:embed/>
                </p:oleObj>
              </mc:Choice>
              <mc:Fallback>
                <p:oleObj name="Visio" r:id="rId6" imgW="1180908" imgH="68431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3129" y="333642"/>
                        <a:ext cx="11811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10"/>
          <p:cNvGraphicFramePr>
            <a:graphicFrameLocks noChangeAspect="1"/>
          </p:cNvGraphicFramePr>
          <p:nvPr>
            <p:extLst>
              <p:ext uri="{D42A27DB-BD31-4B8C-83A1-F6EECF244321}">
                <p14:modId xmlns:p14="http://schemas.microsoft.com/office/powerpoint/2010/main" val="992350228"/>
              </p:ext>
            </p:extLst>
          </p:nvPr>
        </p:nvGraphicFramePr>
        <p:xfrm>
          <a:off x="5715016" y="463630"/>
          <a:ext cx="1116013" cy="550862"/>
        </p:xfrm>
        <a:graphic>
          <a:graphicData uri="http://schemas.openxmlformats.org/presentationml/2006/ole">
            <mc:AlternateContent xmlns:mc="http://schemas.openxmlformats.org/markup-compatibility/2006">
              <mc:Choice xmlns:v="urn:schemas-microsoft-com:vml" Requires="v">
                <p:oleObj spid="_x0000_s1042" name="Visio" r:id="rId8" imgW="1115523" imgH="550622" progId="">
                  <p:embed/>
                </p:oleObj>
              </mc:Choice>
              <mc:Fallback>
                <p:oleObj name="Visio" r:id="rId8" imgW="1115523" imgH="550622"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16" y="463630"/>
                        <a:ext cx="1116013"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11"/>
          <p:cNvGraphicFramePr>
            <a:graphicFrameLocks noChangeAspect="1"/>
          </p:cNvGraphicFramePr>
          <p:nvPr>
            <p:extLst>
              <p:ext uri="{D42A27DB-BD31-4B8C-83A1-F6EECF244321}">
                <p14:modId xmlns:p14="http://schemas.microsoft.com/office/powerpoint/2010/main" val="3390575195"/>
              </p:ext>
            </p:extLst>
          </p:nvPr>
        </p:nvGraphicFramePr>
        <p:xfrm>
          <a:off x="7189788" y="451596"/>
          <a:ext cx="1116012" cy="565150"/>
        </p:xfrm>
        <a:graphic>
          <a:graphicData uri="http://schemas.openxmlformats.org/presentationml/2006/ole">
            <mc:AlternateContent xmlns:mc="http://schemas.openxmlformats.org/markup-compatibility/2006">
              <mc:Choice xmlns:v="urn:schemas-microsoft-com:vml" Requires="v">
                <p:oleObj spid="_x0000_s1043" name="Visio" r:id="rId10" imgW="1114800" imgH="567559" progId="">
                  <p:embed/>
                </p:oleObj>
              </mc:Choice>
              <mc:Fallback>
                <p:oleObj name="Visio" r:id="rId10" imgW="1114800" imgH="567559"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9788" y="451596"/>
                        <a:ext cx="1116012"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12"/>
          <p:cNvGraphicFramePr>
            <a:graphicFrameLocks noChangeAspect="1"/>
          </p:cNvGraphicFramePr>
          <p:nvPr>
            <p:extLst>
              <p:ext uri="{D42A27DB-BD31-4B8C-83A1-F6EECF244321}">
                <p14:modId xmlns:p14="http://schemas.microsoft.com/office/powerpoint/2010/main" val="2327205420"/>
              </p:ext>
            </p:extLst>
          </p:nvPr>
        </p:nvGraphicFramePr>
        <p:xfrm>
          <a:off x="3006737" y="1653356"/>
          <a:ext cx="2208213" cy="962025"/>
        </p:xfrm>
        <a:graphic>
          <a:graphicData uri="http://schemas.openxmlformats.org/presentationml/2006/ole">
            <mc:AlternateContent xmlns:mc="http://schemas.openxmlformats.org/markup-compatibility/2006">
              <mc:Choice xmlns:v="urn:schemas-microsoft-com:vml" Requires="v">
                <p:oleObj spid="_x0000_s1044" name="Visio" r:id="rId12" imgW="1438475" imgH="627377" progId="">
                  <p:embed/>
                </p:oleObj>
              </mc:Choice>
              <mc:Fallback>
                <p:oleObj name="Visio" r:id="rId12" imgW="1438475" imgH="627377"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6737" y="1653356"/>
                        <a:ext cx="2208213"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13"/>
          <p:cNvGraphicFramePr>
            <a:graphicFrameLocks noChangeAspect="1"/>
          </p:cNvGraphicFramePr>
          <p:nvPr>
            <p:extLst>
              <p:ext uri="{D42A27DB-BD31-4B8C-83A1-F6EECF244321}">
                <p14:modId xmlns:p14="http://schemas.microsoft.com/office/powerpoint/2010/main" val="832144342"/>
              </p:ext>
            </p:extLst>
          </p:nvPr>
        </p:nvGraphicFramePr>
        <p:xfrm>
          <a:off x="762000" y="4063181"/>
          <a:ext cx="1981200" cy="688975"/>
        </p:xfrm>
        <a:graphic>
          <a:graphicData uri="http://schemas.openxmlformats.org/presentationml/2006/ole">
            <mc:AlternateContent xmlns:mc="http://schemas.openxmlformats.org/markup-compatibility/2006">
              <mc:Choice xmlns:v="urn:schemas-microsoft-com:vml" Requires="v">
                <p:oleObj spid="_x0000_s1045" name="Visio" r:id="rId14" imgW="1191745" imgH="688638" progId="">
                  <p:embed/>
                </p:oleObj>
              </mc:Choice>
              <mc:Fallback>
                <p:oleObj name="Visio" r:id="rId14" imgW="1191745" imgH="688638"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 y="4063181"/>
                        <a:ext cx="1981200" cy="688975"/>
                      </a:xfrm>
                      <a:prstGeom prst="rect">
                        <a:avLst/>
                      </a:prstGeom>
                      <a:noFill/>
                      <a:ln>
                        <a:noFill/>
                      </a:ln>
                      <a:effectLst/>
                      <a:extLst/>
                    </p:spPr>
                  </p:pic>
                </p:oleObj>
              </mc:Fallback>
            </mc:AlternateContent>
          </a:graphicData>
        </a:graphic>
      </p:graphicFrame>
      <p:graphicFrame>
        <p:nvGraphicFramePr>
          <p:cNvPr id="5129" name="Object 14"/>
          <p:cNvGraphicFramePr>
            <a:graphicFrameLocks noChangeAspect="1"/>
          </p:cNvGraphicFramePr>
          <p:nvPr>
            <p:extLst>
              <p:ext uri="{D42A27DB-BD31-4B8C-83A1-F6EECF244321}">
                <p14:modId xmlns:p14="http://schemas.microsoft.com/office/powerpoint/2010/main" val="1694314428"/>
              </p:ext>
            </p:extLst>
          </p:nvPr>
        </p:nvGraphicFramePr>
        <p:xfrm>
          <a:off x="3567113" y="2935263"/>
          <a:ext cx="1181100" cy="681038"/>
        </p:xfrm>
        <a:graphic>
          <a:graphicData uri="http://schemas.openxmlformats.org/presentationml/2006/ole">
            <mc:AlternateContent xmlns:mc="http://schemas.openxmlformats.org/markup-compatibility/2006">
              <mc:Choice xmlns:v="urn:schemas-microsoft-com:vml" Requires="v">
                <p:oleObj spid="_x0000_s1046" name="Visio" r:id="rId16" imgW="1180908" imgH="681791" progId="">
                  <p:embed/>
                </p:oleObj>
              </mc:Choice>
              <mc:Fallback>
                <p:oleObj name="Visio" r:id="rId16" imgW="1180908" imgH="681791"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7113" y="2935263"/>
                        <a:ext cx="11811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0" name="Object 15"/>
          <p:cNvGraphicFramePr>
            <a:graphicFrameLocks noChangeAspect="1"/>
          </p:cNvGraphicFramePr>
          <p:nvPr>
            <p:extLst>
              <p:ext uri="{D42A27DB-BD31-4B8C-83A1-F6EECF244321}">
                <p14:modId xmlns:p14="http://schemas.microsoft.com/office/powerpoint/2010/main" val="3086887127"/>
              </p:ext>
            </p:extLst>
          </p:nvPr>
        </p:nvGraphicFramePr>
        <p:xfrm>
          <a:off x="5638800" y="3054352"/>
          <a:ext cx="1181100" cy="681037"/>
        </p:xfrm>
        <a:graphic>
          <a:graphicData uri="http://schemas.openxmlformats.org/presentationml/2006/ole">
            <mc:AlternateContent xmlns:mc="http://schemas.openxmlformats.org/markup-compatibility/2006">
              <mc:Choice xmlns:v="urn:schemas-microsoft-com:vml" Requires="v">
                <p:oleObj spid="_x0000_s1047" name="Visio" r:id="rId18" imgW="1180908" imgH="681791" progId="">
                  <p:embed/>
                </p:oleObj>
              </mc:Choice>
              <mc:Fallback>
                <p:oleObj name="Visio" r:id="rId18" imgW="1180908" imgH="681791"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38800" y="3054352"/>
                        <a:ext cx="11811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1" name="Object 16"/>
          <p:cNvGraphicFramePr>
            <a:graphicFrameLocks noChangeAspect="1"/>
          </p:cNvGraphicFramePr>
          <p:nvPr>
            <p:extLst>
              <p:ext uri="{D42A27DB-BD31-4B8C-83A1-F6EECF244321}">
                <p14:modId xmlns:p14="http://schemas.microsoft.com/office/powerpoint/2010/main" val="4090625167"/>
              </p:ext>
            </p:extLst>
          </p:nvPr>
        </p:nvGraphicFramePr>
        <p:xfrm>
          <a:off x="5169879" y="2963838"/>
          <a:ext cx="1407136" cy="681038"/>
        </p:xfrm>
        <a:graphic>
          <a:graphicData uri="http://schemas.openxmlformats.org/presentationml/2006/ole">
            <mc:AlternateContent xmlns:mc="http://schemas.openxmlformats.org/markup-compatibility/2006">
              <mc:Choice xmlns:v="urn:schemas-microsoft-com:vml" Requires="v">
                <p:oleObj spid="_x0000_s1048" name="Visio" r:id="rId20" imgW="1180908" imgH="681791" progId="">
                  <p:embed/>
                </p:oleObj>
              </mc:Choice>
              <mc:Fallback>
                <p:oleObj name="Visio" r:id="rId20" imgW="1180908" imgH="681791"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69879" y="2963838"/>
                        <a:ext cx="1407136"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2" name="Object 17"/>
          <p:cNvGraphicFramePr>
            <a:graphicFrameLocks noChangeAspect="1"/>
          </p:cNvGraphicFramePr>
          <p:nvPr>
            <p:extLst>
              <p:ext uri="{D42A27DB-BD31-4B8C-83A1-F6EECF244321}">
                <p14:modId xmlns:p14="http://schemas.microsoft.com/office/powerpoint/2010/main" val="3733404178"/>
              </p:ext>
            </p:extLst>
          </p:nvPr>
        </p:nvGraphicFramePr>
        <p:xfrm>
          <a:off x="3522668" y="3925863"/>
          <a:ext cx="1277937" cy="954088"/>
        </p:xfrm>
        <a:graphic>
          <a:graphicData uri="http://schemas.openxmlformats.org/presentationml/2006/ole">
            <mc:AlternateContent xmlns:mc="http://schemas.openxmlformats.org/markup-compatibility/2006">
              <mc:Choice xmlns:v="urn:schemas-microsoft-com:vml" Requires="v">
                <p:oleObj spid="_x0000_s1049" name="Visio" r:id="rId22" imgW="1278083" imgH="954219" progId="">
                  <p:embed/>
                </p:oleObj>
              </mc:Choice>
              <mc:Fallback>
                <p:oleObj name="Visio" r:id="rId22" imgW="1278083" imgH="954219"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22668" y="3925863"/>
                        <a:ext cx="1277937"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3" name="Object 18"/>
          <p:cNvGraphicFramePr>
            <a:graphicFrameLocks noChangeAspect="1"/>
          </p:cNvGraphicFramePr>
          <p:nvPr>
            <p:extLst>
              <p:ext uri="{D42A27DB-BD31-4B8C-83A1-F6EECF244321}">
                <p14:modId xmlns:p14="http://schemas.microsoft.com/office/powerpoint/2010/main" val="54945033"/>
              </p:ext>
            </p:extLst>
          </p:nvPr>
        </p:nvGraphicFramePr>
        <p:xfrm>
          <a:off x="2590801" y="5221309"/>
          <a:ext cx="1404938" cy="798513"/>
        </p:xfrm>
        <a:graphic>
          <a:graphicData uri="http://schemas.openxmlformats.org/presentationml/2006/ole">
            <mc:AlternateContent xmlns:mc="http://schemas.openxmlformats.org/markup-compatibility/2006">
              <mc:Choice xmlns:v="urn:schemas-microsoft-com:vml" Requires="v">
                <p:oleObj spid="_x0000_s1050" name="Visio" r:id="rId24" imgW="1404518" imgH="798186" progId="">
                  <p:embed/>
                </p:oleObj>
              </mc:Choice>
              <mc:Fallback>
                <p:oleObj name="Visio" r:id="rId24" imgW="1404518" imgH="798186" progId="">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90801" y="5221309"/>
                        <a:ext cx="1404938"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4" name="Object 19"/>
          <p:cNvGraphicFramePr>
            <a:graphicFrameLocks noChangeAspect="1"/>
          </p:cNvGraphicFramePr>
          <p:nvPr>
            <p:extLst>
              <p:ext uri="{D42A27DB-BD31-4B8C-83A1-F6EECF244321}">
                <p14:modId xmlns:p14="http://schemas.microsoft.com/office/powerpoint/2010/main" val="168040531"/>
              </p:ext>
            </p:extLst>
          </p:nvPr>
        </p:nvGraphicFramePr>
        <p:xfrm>
          <a:off x="4495815" y="5221309"/>
          <a:ext cx="1368425" cy="798513"/>
        </p:xfrm>
        <a:graphic>
          <a:graphicData uri="http://schemas.openxmlformats.org/presentationml/2006/ole">
            <mc:AlternateContent xmlns:mc="http://schemas.openxmlformats.org/markup-compatibility/2006">
              <mc:Choice xmlns:v="urn:schemas-microsoft-com:vml" Requires="v">
                <p:oleObj spid="_x0000_s1051" name="Visio" r:id="rId26" imgW="1368394" imgH="798186" progId="">
                  <p:embed/>
                </p:oleObj>
              </mc:Choice>
              <mc:Fallback>
                <p:oleObj name="Visio" r:id="rId26" imgW="1368394" imgH="798186"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95815" y="5221309"/>
                        <a:ext cx="1368425"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5" name="Object 20"/>
          <p:cNvGraphicFramePr>
            <a:graphicFrameLocks noChangeAspect="1"/>
          </p:cNvGraphicFramePr>
          <p:nvPr>
            <p:extLst>
              <p:ext uri="{D42A27DB-BD31-4B8C-83A1-F6EECF244321}">
                <p14:modId xmlns:p14="http://schemas.microsoft.com/office/powerpoint/2010/main" val="2048711109"/>
              </p:ext>
            </p:extLst>
          </p:nvPr>
        </p:nvGraphicFramePr>
        <p:xfrm>
          <a:off x="838205" y="5345134"/>
          <a:ext cx="1400175" cy="550863"/>
        </p:xfrm>
        <a:graphic>
          <a:graphicData uri="http://schemas.openxmlformats.org/presentationml/2006/ole">
            <mc:AlternateContent xmlns:mc="http://schemas.openxmlformats.org/markup-compatibility/2006">
              <mc:Choice xmlns:v="urn:schemas-microsoft-com:vml" Requires="v">
                <p:oleObj spid="_x0000_s1052" name="Visio" r:id="rId28" imgW="1400906" imgH="550622" progId="">
                  <p:embed/>
                </p:oleObj>
              </mc:Choice>
              <mc:Fallback>
                <p:oleObj name="Visio" r:id="rId28" imgW="1400906" imgH="550622"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8205" y="5345134"/>
                        <a:ext cx="1400175"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6" name="Object 21"/>
          <p:cNvGraphicFramePr>
            <a:graphicFrameLocks noChangeAspect="1"/>
          </p:cNvGraphicFramePr>
          <p:nvPr>
            <p:extLst>
              <p:ext uri="{D42A27DB-BD31-4B8C-83A1-F6EECF244321}">
                <p14:modId xmlns:p14="http://schemas.microsoft.com/office/powerpoint/2010/main" val="2291292872"/>
              </p:ext>
            </p:extLst>
          </p:nvPr>
        </p:nvGraphicFramePr>
        <p:xfrm>
          <a:off x="7062892" y="5345134"/>
          <a:ext cx="1368425" cy="550863"/>
        </p:xfrm>
        <a:graphic>
          <a:graphicData uri="http://schemas.openxmlformats.org/presentationml/2006/ole">
            <mc:AlternateContent xmlns:mc="http://schemas.openxmlformats.org/markup-compatibility/2006">
              <mc:Choice xmlns:v="urn:schemas-microsoft-com:vml" Requires="v">
                <p:oleObj spid="_x0000_s1053" name="Visio" r:id="rId30" imgW="1368394" imgH="550622" progId="">
                  <p:embed/>
                </p:oleObj>
              </mc:Choice>
              <mc:Fallback>
                <p:oleObj name="Visio" r:id="rId30" imgW="1368394" imgH="550622"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62892" y="5345134"/>
                        <a:ext cx="1368425"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140" name="AutoShape 26"/>
          <p:cNvCxnSpPr>
            <a:cxnSpLocks noChangeShapeType="1"/>
            <a:stCxn id="5129" idx="1"/>
            <a:endCxn id="5128" idx="0"/>
          </p:cNvCxnSpPr>
          <p:nvPr/>
        </p:nvCxnSpPr>
        <p:spPr bwMode="auto">
          <a:xfrm rot="10800000" flipV="1">
            <a:off x="1752612" y="3275781"/>
            <a:ext cx="1814513" cy="787377"/>
          </a:xfrm>
          <a:prstGeom prst="bentConnector2">
            <a:avLst/>
          </a:prstGeom>
          <a:noFill/>
          <a:ln w="9525">
            <a:solidFill>
              <a:schemeClr val="tx1"/>
            </a:solidFill>
            <a:miter lim="800000"/>
            <a:headEnd/>
            <a:tailEnd type="triangle" w="med" len="med"/>
          </a:ln>
        </p:spPr>
      </p:cxnSp>
      <p:cxnSp>
        <p:nvCxnSpPr>
          <p:cNvPr id="5141" name="AutoShape 27"/>
          <p:cNvCxnSpPr>
            <a:cxnSpLocks noChangeShapeType="1"/>
          </p:cNvCxnSpPr>
          <p:nvPr/>
        </p:nvCxnSpPr>
        <p:spPr bwMode="auto">
          <a:xfrm rot="5400000">
            <a:off x="3924300" y="2744763"/>
            <a:ext cx="381000" cy="0"/>
          </a:xfrm>
          <a:prstGeom prst="straightConnector1">
            <a:avLst/>
          </a:prstGeom>
          <a:noFill/>
          <a:ln w="9525">
            <a:solidFill>
              <a:schemeClr val="tx1"/>
            </a:solidFill>
            <a:round/>
            <a:headEnd/>
            <a:tailEnd type="triangle" w="med" len="med"/>
          </a:ln>
        </p:spPr>
      </p:cxnSp>
      <p:cxnSp>
        <p:nvCxnSpPr>
          <p:cNvPr id="5142" name="AutoShape 28"/>
          <p:cNvCxnSpPr>
            <a:cxnSpLocks noChangeShapeType="1"/>
            <a:stCxn id="5129" idx="2"/>
            <a:endCxn id="5132" idx="0"/>
          </p:cNvCxnSpPr>
          <p:nvPr/>
        </p:nvCxnSpPr>
        <p:spPr bwMode="auto">
          <a:xfrm rot="16200000" flipH="1">
            <a:off x="4004868" y="3769095"/>
            <a:ext cx="309562" cy="3973"/>
          </a:xfrm>
          <a:prstGeom prst="bentConnector3">
            <a:avLst>
              <a:gd name="adj1" fmla="val 50000"/>
            </a:avLst>
          </a:prstGeom>
          <a:noFill/>
          <a:ln w="9525">
            <a:solidFill>
              <a:schemeClr val="tx1"/>
            </a:solidFill>
            <a:miter lim="800000"/>
            <a:headEnd/>
            <a:tailEnd type="triangle" w="med" len="med"/>
          </a:ln>
        </p:spPr>
      </p:cxnSp>
      <p:cxnSp>
        <p:nvCxnSpPr>
          <p:cNvPr id="5143" name="AutoShape 29"/>
          <p:cNvCxnSpPr>
            <a:cxnSpLocks noChangeShapeType="1"/>
            <a:stCxn id="5132" idx="1"/>
            <a:endCxn id="5128" idx="3"/>
          </p:cNvCxnSpPr>
          <p:nvPr/>
        </p:nvCxnSpPr>
        <p:spPr bwMode="auto">
          <a:xfrm rot="10800000" flipV="1">
            <a:off x="2743201" y="4402928"/>
            <a:ext cx="779468" cy="4739"/>
          </a:xfrm>
          <a:prstGeom prst="bentConnector3">
            <a:avLst>
              <a:gd name="adj1" fmla="val 50000"/>
            </a:avLst>
          </a:prstGeom>
          <a:noFill/>
          <a:ln w="9525">
            <a:solidFill>
              <a:schemeClr val="tx1"/>
            </a:solidFill>
            <a:miter lim="800000"/>
            <a:headEnd/>
            <a:tailEnd type="triangle" w="med" len="med"/>
          </a:ln>
        </p:spPr>
      </p:cxnSp>
      <p:cxnSp>
        <p:nvCxnSpPr>
          <p:cNvPr id="5144" name="AutoShape 30"/>
          <p:cNvCxnSpPr>
            <a:cxnSpLocks noChangeShapeType="1"/>
            <a:stCxn id="5131" idx="2"/>
          </p:cNvCxnSpPr>
          <p:nvPr/>
        </p:nvCxnSpPr>
        <p:spPr bwMode="auto">
          <a:xfrm rot="5400000">
            <a:off x="4957624" y="3487883"/>
            <a:ext cx="758833" cy="1072832"/>
          </a:xfrm>
          <a:prstGeom prst="bentConnector2">
            <a:avLst/>
          </a:prstGeom>
          <a:noFill/>
          <a:ln w="9525">
            <a:solidFill>
              <a:schemeClr val="tx1"/>
            </a:solidFill>
            <a:miter lim="800000"/>
            <a:headEnd/>
            <a:tailEnd type="triangle" w="med" len="med"/>
          </a:ln>
        </p:spPr>
      </p:cxnSp>
      <p:cxnSp>
        <p:nvCxnSpPr>
          <p:cNvPr id="5145" name="AutoShape 31"/>
          <p:cNvCxnSpPr>
            <a:cxnSpLocks noChangeShapeType="1"/>
            <a:stCxn id="5131" idx="2"/>
            <a:endCxn id="5132" idx="3"/>
          </p:cNvCxnSpPr>
          <p:nvPr/>
        </p:nvCxnSpPr>
        <p:spPr bwMode="auto">
          <a:xfrm rot="5400000">
            <a:off x="4958021" y="3487475"/>
            <a:ext cx="758031" cy="1072840"/>
          </a:xfrm>
          <a:prstGeom prst="bentConnector2">
            <a:avLst/>
          </a:prstGeom>
          <a:noFill/>
          <a:ln w="9525">
            <a:solidFill>
              <a:schemeClr val="tx1"/>
            </a:solidFill>
            <a:miter lim="800000"/>
            <a:headEnd/>
            <a:tailEnd type="triangle" w="med" len="med"/>
          </a:ln>
        </p:spPr>
      </p:cxnSp>
      <p:cxnSp>
        <p:nvCxnSpPr>
          <p:cNvPr id="5146" name="AutoShape 32"/>
          <p:cNvCxnSpPr>
            <a:cxnSpLocks noChangeShapeType="1"/>
            <a:stCxn id="5132" idx="2"/>
            <a:endCxn id="5134" idx="0"/>
          </p:cNvCxnSpPr>
          <p:nvPr/>
        </p:nvCxnSpPr>
        <p:spPr bwMode="auto">
          <a:xfrm rot="16200000" flipH="1">
            <a:off x="4500158" y="4541429"/>
            <a:ext cx="341336" cy="1018380"/>
          </a:xfrm>
          <a:prstGeom prst="bentConnector3">
            <a:avLst>
              <a:gd name="adj1" fmla="val 50000"/>
            </a:avLst>
          </a:prstGeom>
          <a:noFill/>
          <a:ln w="9525">
            <a:solidFill>
              <a:schemeClr val="tx1"/>
            </a:solidFill>
            <a:miter lim="800000"/>
            <a:headEnd/>
            <a:tailEnd type="triangle" w="med" len="med"/>
          </a:ln>
        </p:spPr>
      </p:cxnSp>
      <p:cxnSp>
        <p:nvCxnSpPr>
          <p:cNvPr id="5147" name="AutoShape 33"/>
          <p:cNvCxnSpPr>
            <a:cxnSpLocks noChangeShapeType="1"/>
            <a:stCxn id="5132" idx="2"/>
            <a:endCxn id="5133" idx="0"/>
          </p:cNvCxnSpPr>
          <p:nvPr/>
        </p:nvCxnSpPr>
        <p:spPr bwMode="auto">
          <a:xfrm rot="5400000">
            <a:off x="3556785" y="4616458"/>
            <a:ext cx="341336" cy="868367"/>
          </a:xfrm>
          <a:prstGeom prst="bentConnector3">
            <a:avLst>
              <a:gd name="adj1" fmla="val 50000"/>
            </a:avLst>
          </a:prstGeom>
          <a:noFill/>
          <a:ln w="9525">
            <a:solidFill>
              <a:schemeClr val="tx1"/>
            </a:solidFill>
            <a:miter lim="800000"/>
            <a:headEnd/>
            <a:tailEnd type="triangle" w="med" len="med"/>
          </a:ln>
        </p:spPr>
      </p:cxnSp>
      <p:cxnSp>
        <p:nvCxnSpPr>
          <p:cNvPr id="5148" name="AutoShape 34"/>
          <p:cNvCxnSpPr>
            <a:cxnSpLocks noChangeShapeType="1"/>
            <a:stCxn id="5134" idx="3"/>
            <a:endCxn id="5136" idx="1"/>
          </p:cNvCxnSpPr>
          <p:nvPr/>
        </p:nvCxnSpPr>
        <p:spPr bwMode="auto">
          <a:xfrm>
            <a:off x="5864230" y="5620543"/>
            <a:ext cx="1198652" cy="0"/>
          </a:xfrm>
          <a:prstGeom prst="straightConnector1">
            <a:avLst/>
          </a:prstGeom>
          <a:noFill/>
          <a:ln w="9525">
            <a:solidFill>
              <a:schemeClr val="tx1"/>
            </a:solidFill>
            <a:round/>
            <a:headEnd/>
            <a:tailEnd type="triangle" w="med" len="med"/>
          </a:ln>
        </p:spPr>
      </p:cxnSp>
      <p:cxnSp>
        <p:nvCxnSpPr>
          <p:cNvPr id="5149" name="AutoShape 35"/>
          <p:cNvCxnSpPr>
            <a:cxnSpLocks noChangeShapeType="1"/>
            <a:stCxn id="5133" idx="1"/>
            <a:endCxn id="5135" idx="3"/>
          </p:cNvCxnSpPr>
          <p:nvPr/>
        </p:nvCxnSpPr>
        <p:spPr bwMode="auto">
          <a:xfrm flipH="1">
            <a:off x="2238381" y="5620543"/>
            <a:ext cx="352420" cy="0"/>
          </a:xfrm>
          <a:prstGeom prst="straightConnector1">
            <a:avLst/>
          </a:prstGeom>
          <a:noFill/>
          <a:ln w="9525">
            <a:solidFill>
              <a:schemeClr val="tx1"/>
            </a:solidFill>
            <a:round/>
            <a:headEnd/>
            <a:tailEnd type="triangle" w="med" len="med"/>
          </a:ln>
        </p:spPr>
      </p:cxnSp>
      <p:cxnSp>
        <p:nvCxnSpPr>
          <p:cNvPr id="5150" name="AutoShape 37"/>
          <p:cNvCxnSpPr>
            <a:cxnSpLocks noChangeShapeType="1"/>
            <a:stCxn id="5125" idx="1"/>
            <a:endCxn id="5123" idx="3"/>
          </p:cNvCxnSpPr>
          <p:nvPr/>
        </p:nvCxnSpPr>
        <p:spPr bwMode="auto">
          <a:xfrm rot="10800000" flipV="1">
            <a:off x="5275731" y="739061"/>
            <a:ext cx="439276" cy="12864"/>
          </a:xfrm>
          <a:prstGeom prst="bentConnector3">
            <a:avLst>
              <a:gd name="adj1" fmla="val 50000"/>
            </a:avLst>
          </a:prstGeom>
          <a:noFill/>
          <a:ln w="9525">
            <a:solidFill>
              <a:schemeClr val="tx1"/>
            </a:solidFill>
            <a:miter lim="800000"/>
            <a:headEnd/>
            <a:tailEnd type="triangle" w="med" len="med"/>
          </a:ln>
        </p:spPr>
      </p:cxnSp>
      <p:cxnSp>
        <p:nvCxnSpPr>
          <p:cNvPr id="5151" name="AutoShape 38"/>
          <p:cNvCxnSpPr>
            <a:cxnSpLocks noChangeShapeType="1"/>
            <a:stCxn id="5124" idx="2"/>
            <a:endCxn id="5127" idx="0"/>
          </p:cNvCxnSpPr>
          <p:nvPr/>
        </p:nvCxnSpPr>
        <p:spPr bwMode="auto">
          <a:xfrm rot="5400000">
            <a:off x="3794522" y="1334176"/>
            <a:ext cx="635501" cy="2836"/>
          </a:xfrm>
          <a:prstGeom prst="bentConnector3">
            <a:avLst>
              <a:gd name="adj1" fmla="val 50000"/>
            </a:avLst>
          </a:prstGeom>
          <a:noFill/>
          <a:ln w="9525">
            <a:solidFill>
              <a:schemeClr val="tx1"/>
            </a:solidFill>
            <a:miter lim="800000"/>
            <a:headEnd/>
            <a:tailEnd type="triangle" w="med" len="med"/>
          </a:ln>
        </p:spPr>
      </p:cxnSp>
      <p:cxnSp>
        <p:nvCxnSpPr>
          <p:cNvPr id="5152" name="AutoShape 40"/>
          <p:cNvCxnSpPr>
            <a:cxnSpLocks noChangeShapeType="1"/>
            <a:stCxn id="5126" idx="1"/>
            <a:endCxn id="5125" idx="3"/>
          </p:cNvCxnSpPr>
          <p:nvPr/>
        </p:nvCxnSpPr>
        <p:spPr bwMode="auto">
          <a:xfrm rot="10800000" flipV="1">
            <a:off x="6831018" y="734171"/>
            <a:ext cx="358770" cy="4890"/>
          </a:xfrm>
          <a:prstGeom prst="bentConnector3">
            <a:avLst>
              <a:gd name="adj1" fmla="val 50000"/>
            </a:avLst>
          </a:prstGeom>
          <a:noFill/>
          <a:ln w="9525">
            <a:solidFill>
              <a:schemeClr val="tx1"/>
            </a:solidFill>
            <a:miter lim="800000"/>
            <a:headEnd/>
            <a:tailEnd type="triangle" w="med" len="med"/>
          </a:ln>
        </p:spPr>
      </p:cxnSp>
      <p:cxnSp>
        <p:nvCxnSpPr>
          <p:cNvPr id="5153" name="AutoShape 41"/>
          <p:cNvCxnSpPr>
            <a:cxnSpLocks noChangeShapeType="1"/>
            <a:stCxn id="5136" idx="0"/>
            <a:endCxn id="5126" idx="2"/>
          </p:cNvCxnSpPr>
          <p:nvPr/>
        </p:nvCxnSpPr>
        <p:spPr bwMode="auto">
          <a:xfrm rot="5400000" flipH="1" flipV="1">
            <a:off x="5583260" y="3180601"/>
            <a:ext cx="4328366" cy="701"/>
          </a:xfrm>
          <a:prstGeom prst="bentConnector3">
            <a:avLst>
              <a:gd name="adj1" fmla="val 50000"/>
            </a:avLst>
          </a:prstGeom>
          <a:noFill/>
          <a:ln w="9525">
            <a:solidFill>
              <a:schemeClr val="tx1"/>
            </a:solidFill>
            <a:miter lim="800000"/>
            <a:headEnd/>
            <a:tailEnd type="triangle" w="med" len="med"/>
          </a:ln>
        </p:spPr>
      </p:cxnSp>
      <p:sp>
        <p:nvSpPr>
          <p:cNvPr id="3" name="Rectangle 2"/>
          <p:cNvSpPr/>
          <p:nvPr/>
        </p:nvSpPr>
        <p:spPr>
          <a:xfrm>
            <a:off x="4808563" y="4419985"/>
            <a:ext cx="3649640" cy="646331"/>
          </a:xfrm>
          <a:prstGeom prst="rect">
            <a:avLst/>
          </a:prstGeom>
          <a:solidFill>
            <a:schemeClr val="bg1"/>
          </a:solidFill>
        </p:spPr>
        <p:txBody>
          <a:bodyPr wrap="square">
            <a:spAutoFit/>
          </a:bodyPr>
          <a:lstStyle/>
          <a:p>
            <a:pPr>
              <a:defRPr/>
            </a:pPr>
            <a:r>
              <a:rPr lang="id-ID" b="1" smtClean="0">
                <a:solidFill>
                  <a:srgbClr val="063DE8"/>
                </a:solidFill>
                <a:cs typeface="Arial" charset="0"/>
              </a:rPr>
              <a:t>Sistem Pendukung Keputusan </a:t>
            </a:r>
            <a:br>
              <a:rPr lang="id-ID" b="1" smtClean="0">
                <a:solidFill>
                  <a:srgbClr val="063DE8"/>
                </a:solidFill>
                <a:cs typeface="Arial" charset="0"/>
              </a:rPr>
            </a:br>
            <a:r>
              <a:rPr lang="id-ID" b="1" smtClean="0">
                <a:solidFill>
                  <a:srgbClr val="063DE8"/>
                </a:solidFill>
                <a:cs typeface="Arial" charset="0"/>
              </a:rPr>
              <a:t>(</a:t>
            </a:r>
            <a:r>
              <a:rPr lang="id-ID" b="1" i="1" smtClean="0">
                <a:solidFill>
                  <a:srgbClr val="FF0000"/>
                </a:solidFill>
                <a:cs typeface="Arial" charset="0"/>
              </a:rPr>
              <a:t>Decision Supporting System</a:t>
            </a:r>
            <a:r>
              <a:rPr lang="id-ID" b="1" smtClean="0">
                <a:solidFill>
                  <a:srgbClr val="063DE8"/>
                </a:solidFill>
                <a:cs typeface="Arial" charset="0"/>
              </a:rPr>
              <a:t>)</a:t>
            </a:r>
            <a:endParaRPr lang="en-US" b="1">
              <a:solidFill>
                <a:srgbClr val="063DE8"/>
              </a:solidFill>
              <a:cs typeface="Arial" charset="0"/>
            </a:endParaRPr>
          </a:p>
        </p:txBody>
      </p:sp>
      <mc:AlternateContent xmlns:mc="http://schemas.openxmlformats.org/markup-compatibility/2006" xmlns:p14="http://schemas.microsoft.com/office/powerpoint/2010/main">
        <mc:Choice Requires="p14">
          <p:contentPart p14:bwMode="auto" r:id="rId32">
            <p14:nvContentPartPr>
              <p14:cNvPr id="4" name="Ink 3"/>
              <p14:cNvContentPartPr/>
              <p14:nvPr/>
            </p14:nvContentPartPr>
            <p14:xfrm>
              <a:off x="6756120" y="187560"/>
              <a:ext cx="2175480" cy="1608480"/>
            </p14:xfrm>
          </p:contentPart>
        </mc:Choice>
        <mc:Fallback xmlns="">
          <p:pic>
            <p:nvPicPr>
              <p:cNvPr id="4" name="Ink 3"/>
              <p:cNvPicPr/>
              <p:nvPr/>
            </p:nvPicPr>
            <p:blipFill>
              <a:blip r:embed="rId33"/>
              <a:stretch>
                <a:fillRect/>
              </a:stretch>
            </p:blipFill>
            <p:spPr>
              <a:xfrm>
                <a:off x="6740280" y="124200"/>
                <a:ext cx="2207160" cy="173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p14:cNvContentPartPr/>
              <p14:nvPr/>
            </p14:nvContentPartPr>
            <p14:xfrm>
              <a:off x="184742" y="4879950"/>
              <a:ext cx="2348280" cy="1614960"/>
            </p14:xfrm>
          </p:contentPart>
        </mc:Choice>
        <mc:Fallback xmlns="">
          <p:pic>
            <p:nvPicPr>
              <p:cNvPr id="5" name="Ink 4"/>
              <p:cNvPicPr/>
              <p:nvPr/>
            </p:nvPicPr>
            <p:blipFill>
              <a:blip r:embed="rId35"/>
              <a:stretch>
                <a:fillRect/>
              </a:stretch>
            </p:blipFill>
            <p:spPr>
              <a:xfrm>
                <a:off x="168902" y="4816230"/>
                <a:ext cx="2379960" cy="174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 name="Ink 5"/>
              <p14:cNvContentPartPr/>
              <p14:nvPr/>
            </p14:nvContentPartPr>
            <p14:xfrm>
              <a:off x="2215440" y="5486400"/>
              <a:ext cx="4109160" cy="953280"/>
            </p14:xfrm>
          </p:contentPart>
        </mc:Choice>
        <mc:Fallback xmlns="">
          <p:pic>
            <p:nvPicPr>
              <p:cNvPr id="6" name="Ink 5"/>
              <p:cNvPicPr/>
              <p:nvPr/>
            </p:nvPicPr>
            <p:blipFill>
              <a:blip r:embed="rId37"/>
              <a:stretch>
                <a:fillRect/>
              </a:stretch>
            </p:blipFill>
            <p:spPr>
              <a:xfrm>
                <a:off x="2199600" y="5423040"/>
                <a:ext cx="4140841" cy="1080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 name="Ink 6"/>
              <p14:cNvContentPartPr/>
              <p14:nvPr/>
            </p14:nvContentPartPr>
            <p14:xfrm>
              <a:off x="7315200" y="1678342"/>
              <a:ext cx="1193040" cy="2247543"/>
            </p14:xfrm>
          </p:contentPart>
        </mc:Choice>
        <mc:Fallback xmlns="">
          <p:pic>
            <p:nvPicPr>
              <p:cNvPr id="7" name="Ink 6"/>
              <p:cNvPicPr/>
              <p:nvPr/>
            </p:nvPicPr>
            <p:blipFill>
              <a:blip r:embed="rId39"/>
              <a:stretch>
                <a:fillRect/>
              </a:stretch>
            </p:blipFill>
            <p:spPr>
              <a:xfrm>
                <a:off x="7299360" y="1614958"/>
                <a:ext cx="1224720" cy="237462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p14:cNvContentPartPr/>
              <p14:nvPr/>
            </p14:nvContentPartPr>
            <p14:xfrm rot="654328">
              <a:off x="4453441" y="3893848"/>
              <a:ext cx="4262090" cy="1608480"/>
            </p14:xfrm>
          </p:contentPart>
        </mc:Choice>
        <mc:Fallback xmlns="">
          <p:pic>
            <p:nvPicPr>
              <p:cNvPr id="36" name="Ink 35"/>
              <p:cNvPicPr/>
              <p:nvPr/>
            </p:nvPicPr>
            <p:blipFill>
              <a:blip r:embed="rId41"/>
              <a:stretch>
                <a:fillRect/>
              </a:stretch>
            </p:blipFill>
            <p:spPr>
              <a:xfrm rot="654328">
                <a:off x="4437599" y="3830488"/>
                <a:ext cx="4293770" cy="173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p14:cNvContentPartPr/>
              <p14:nvPr/>
            </p14:nvContentPartPr>
            <p14:xfrm rot="654328">
              <a:off x="2204032" y="1342565"/>
              <a:ext cx="3864800" cy="1394309"/>
            </p14:xfrm>
          </p:contentPart>
        </mc:Choice>
        <mc:Fallback xmlns="">
          <p:pic>
            <p:nvPicPr>
              <p:cNvPr id="38" name="Ink 37"/>
              <p:cNvPicPr/>
              <p:nvPr/>
            </p:nvPicPr>
            <p:blipFill>
              <a:blip r:embed="rId43"/>
              <a:stretch>
                <a:fillRect/>
              </a:stretch>
            </p:blipFill>
            <p:spPr>
              <a:xfrm rot="654328">
                <a:off x="2188191" y="1279201"/>
                <a:ext cx="3896479" cy="1521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 name="Ink 1"/>
              <p14:cNvContentPartPr/>
              <p14:nvPr/>
            </p14:nvContentPartPr>
            <p14:xfrm>
              <a:off x="4586514" y="2689024"/>
              <a:ext cx="1114560" cy="1251354"/>
            </p14:xfrm>
          </p:contentPart>
        </mc:Choice>
        <mc:Fallback xmlns="">
          <p:pic>
            <p:nvPicPr>
              <p:cNvPr id="2" name="Ink 1"/>
              <p:cNvPicPr/>
              <p:nvPr/>
            </p:nvPicPr>
            <p:blipFill>
              <a:blip r:embed="rId45"/>
              <a:stretch>
                <a:fillRect/>
              </a:stretch>
            </p:blipFill>
            <p:spPr>
              <a:xfrm>
                <a:off x="4570674" y="2625646"/>
                <a:ext cx="1146600" cy="1378470"/>
              </a:xfrm>
              <a:prstGeom prst="rect">
                <a:avLst/>
              </a:prstGeom>
            </p:spPr>
          </p:pic>
        </mc:Fallback>
      </mc:AlternateContent>
    </p:spTree>
    <p:extLst>
      <p:ext uri="{BB962C8B-B14F-4D97-AF65-F5344CB8AC3E}">
        <p14:creationId xmlns:p14="http://schemas.microsoft.com/office/powerpoint/2010/main" val="1923925294"/>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0611" y="5438640"/>
            <a:ext cx="8683389" cy="1261884"/>
          </a:xfrm>
          <a:prstGeom prst="rect">
            <a:avLst/>
          </a:prstGeom>
        </p:spPr>
        <p:txBody>
          <a:bodyPr wrap="square">
            <a:spAutoFit/>
          </a:bodyPr>
          <a:lstStyle/>
          <a:p>
            <a:pPr marL="365125" indent="-365125">
              <a:tabLst>
                <a:tab pos="365125" algn="l"/>
              </a:tabLst>
            </a:pPr>
            <a:r>
              <a:rPr lang="id-ID" sz="4800" i="1" smtClean="0">
                <a:solidFill>
                  <a:srgbClr val="FF0000"/>
                </a:solidFill>
              </a:rPr>
              <a:t>*</a:t>
            </a:r>
            <a:r>
              <a:rPr lang="id-ID" sz="2000" i="1"/>
              <a:t> </a:t>
            </a:r>
            <a:r>
              <a:rPr lang="id-ID" sz="2800" i="1" smtClean="0"/>
              <a:t>Berbasis </a:t>
            </a:r>
            <a:r>
              <a:rPr lang="id-ID" sz="2800" b="1" i="1">
                <a:solidFill>
                  <a:srgbClr val="FF0000"/>
                </a:solidFill>
              </a:rPr>
              <a:t>b</a:t>
            </a:r>
            <a:r>
              <a:rPr lang="id-ID" sz="2800" b="1" i="1" smtClean="0">
                <a:solidFill>
                  <a:srgbClr val="FF0000"/>
                </a:solidFill>
              </a:rPr>
              <a:t>ukti (</a:t>
            </a:r>
            <a:r>
              <a:rPr lang="id-ID" sz="2800" b="1" i="1">
                <a:solidFill>
                  <a:srgbClr val="FF0000"/>
                </a:solidFill>
              </a:rPr>
              <a:t>e</a:t>
            </a:r>
            <a:r>
              <a:rPr lang="id-ID" sz="2800" b="1" i="1" smtClean="0">
                <a:solidFill>
                  <a:srgbClr val="FF0000"/>
                </a:solidFill>
              </a:rPr>
              <a:t>vidence):</a:t>
            </a:r>
            <a:r>
              <a:rPr lang="id-ID" sz="2800" i="1" smtClean="0"/>
              <a:t> </a:t>
            </a:r>
            <a:br>
              <a:rPr lang="id-ID" sz="2800" i="1" smtClean="0"/>
            </a:br>
            <a:r>
              <a:rPr lang="id-ID" sz="2800" b="1" i="1" smtClean="0"/>
              <a:t>AKTIVITAS</a:t>
            </a:r>
            <a:r>
              <a:rPr lang="id-ID" sz="2800" i="1" smtClean="0"/>
              <a:t> dan/atau </a:t>
            </a:r>
            <a:r>
              <a:rPr lang="id-ID" sz="2800" b="1" i="1" smtClean="0"/>
              <a:t>HASIL YANG DICAPAI</a:t>
            </a:r>
            <a:r>
              <a:rPr lang="id-ID" sz="2800" i="1" smtClean="0"/>
              <a:t>.</a:t>
            </a:r>
            <a:endParaRPr lang="id-ID" sz="2800" i="1"/>
          </a:p>
        </p:txBody>
      </p:sp>
      <p:sp>
        <p:nvSpPr>
          <p:cNvPr id="2" name="Title 1"/>
          <p:cNvSpPr>
            <a:spLocks noGrp="1"/>
          </p:cNvSpPr>
          <p:nvPr>
            <p:ph type="title"/>
          </p:nvPr>
        </p:nvSpPr>
        <p:spPr>
          <a:xfrm>
            <a:off x="628650" y="365126"/>
            <a:ext cx="7886700" cy="999440"/>
          </a:xfrm>
        </p:spPr>
        <p:txBody>
          <a:bodyPr>
            <a:normAutofit fontScale="90000"/>
          </a:bodyPr>
          <a:lstStyle/>
          <a:p>
            <a:r>
              <a:rPr lang="id-ID" sz="6000" b="1" smtClean="0"/>
              <a:t>Pengukuran TKT </a:t>
            </a:r>
            <a:r>
              <a:rPr lang="id-ID" sz="3600" b="1" smtClean="0"/>
              <a:t>(</a:t>
            </a:r>
            <a:r>
              <a:rPr lang="id-ID" sz="3600" b="1" i="1" smtClean="0"/>
              <a:t>Tingkat Kesiapterapan Teknologi</a:t>
            </a:r>
            <a:r>
              <a:rPr lang="id-ID" sz="3600" b="1" smtClean="0"/>
              <a:t>)</a:t>
            </a:r>
            <a:r>
              <a:rPr lang="id-ID" sz="4000" b="1" smtClean="0"/>
              <a:t> </a:t>
            </a:r>
            <a:endParaRPr lang="id-ID" sz="4000" b="1"/>
          </a:p>
        </p:txBody>
      </p:sp>
      <p:sp>
        <p:nvSpPr>
          <p:cNvPr id="5" name="Content Placeholder 4"/>
          <p:cNvSpPr>
            <a:spLocks noGrp="1"/>
          </p:cNvSpPr>
          <p:nvPr>
            <p:ph idx="1"/>
          </p:nvPr>
        </p:nvSpPr>
        <p:spPr>
          <a:xfrm>
            <a:off x="641877" y="2224585"/>
            <a:ext cx="8357929" cy="3273564"/>
          </a:xfrm>
        </p:spPr>
        <p:txBody>
          <a:bodyPr>
            <a:normAutofit fontScale="55000" lnSpcReduction="20000"/>
          </a:bodyPr>
          <a:lstStyle/>
          <a:p>
            <a:pPr marL="0" indent="0">
              <a:buNone/>
            </a:pPr>
            <a:r>
              <a:rPr lang="id-ID" sz="4400" i="1" smtClean="0"/>
              <a:t>Perkembangan 2016</a:t>
            </a:r>
            <a:br>
              <a:rPr lang="id-ID" sz="4400" i="1" smtClean="0"/>
            </a:br>
            <a:endParaRPr lang="id-ID" sz="4400" i="1" cap="small" smtClean="0"/>
          </a:p>
          <a:p>
            <a:pPr marL="717550" indent="-717550">
              <a:buFont typeface="+mj-lt"/>
              <a:buAutoNum type="arabicPeriod"/>
            </a:pPr>
            <a:r>
              <a:rPr lang="en-US" sz="6000" cap="small" smtClean="0">
                <a:solidFill>
                  <a:srgbClr val="FF0000"/>
                </a:solidFill>
              </a:rPr>
              <a:t>T</a:t>
            </a:r>
            <a:r>
              <a:rPr lang="id-ID" sz="6000" cap="small" smtClean="0">
                <a:solidFill>
                  <a:srgbClr val="FF0000"/>
                </a:solidFill>
              </a:rPr>
              <a:t>KT</a:t>
            </a:r>
            <a:r>
              <a:rPr lang="en-US" sz="6000" cap="small" smtClean="0"/>
              <a:t> </a:t>
            </a:r>
            <a:r>
              <a:rPr lang="id-ID" sz="6000" cap="small" smtClean="0"/>
              <a:t>– </a:t>
            </a:r>
            <a:r>
              <a:rPr lang="id-ID" sz="6000" i="1" cap="small">
                <a:solidFill>
                  <a:srgbClr val="0000FF"/>
                </a:solidFill>
              </a:rPr>
              <a:t>Online </a:t>
            </a:r>
            <a:r>
              <a:rPr lang="id-ID" sz="6000" i="1" cap="small" smtClean="0">
                <a:solidFill>
                  <a:srgbClr val="0000FF"/>
                </a:solidFill>
              </a:rPr>
              <a:t>  	</a:t>
            </a:r>
            <a:r>
              <a:rPr lang="id-ID" sz="4600" smtClean="0"/>
              <a:t>http</a:t>
            </a:r>
            <a:r>
              <a:rPr lang="id-ID" sz="4600"/>
              <a:t>://tkt.ristekdikti.go.id	</a:t>
            </a:r>
          </a:p>
          <a:p>
            <a:pPr marL="0" indent="0">
              <a:buNone/>
            </a:pPr>
            <a:r>
              <a:rPr lang="id-ID" sz="6000" i="1" cap="small" smtClean="0">
                <a:solidFill>
                  <a:srgbClr val="0000FF"/>
                </a:solidFill>
              </a:rPr>
              <a:t>	</a:t>
            </a:r>
            <a:r>
              <a:rPr lang="id-ID" sz="3600" cap="small" smtClean="0">
                <a:solidFill>
                  <a:srgbClr val="0000FF"/>
                </a:solidFill>
              </a:rPr>
              <a:t>	     </a:t>
            </a:r>
            <a:r>
              <a:rPr lang="id-ID" sz="3600" cap="small" smtClean="0">
                <a:solidFill>
                  <a:srgbClr val="0000FF"/>
                </a:solidFill>
                <a:sym typeface="Wingdings 3"/>
              </a:rPr>
              <a:t></a:t>
            </a:r>
            <a:r>
              <a:rPr lang="id-ID" sz="3600" cap="small" smtClean="0">
                <a:solidFill>
                  <a:srgbClr val="0000FF"/>
                </a:solidFill>
              </a:rPr>
              <a:t>Permenristekdikti 42/2016</a:t>
            </a:r>
            <a:br>
              <a:rPr lang="id-ID" sz="3600" cap="small" smtClean="0">
                <a:solidFill>
                  <a:srgbClr val="0000FF"/>
                </a:solidFill>
              </a:rPr>
            </a:br>
            <a:endParaRPr lang="en-US" sz="4700" cap="small">
              <a:solidFill>
                <a:srgbClr val="0000FF"/>
              </a:solidFill>
            </a:endParaRPr>
          </a:p>
          <a:p>
            <a:pPr marL="717550" indent="-717550">
              <a:buFont typeface="+mj-lt"/>
              <a:buAutoNum type="arabicPeriod"/>
            </a:pPr>
            <a:r>
              <a:rPr lang="en-US" sz="6000" cap="small" smtClean="0"/>
              <a:t>T</a:t>
            </a:r>
            <a:r>
              <a:rPr lang="id-ID" sz="6000" cap="small" smtClean="0"/>
              <a:t>KT / TRL</a:t>
            </a:r>
            <a:r>
              <a:rPr lang="en-US" sz="6000" cap="small" smtClean="0"/>
              <a:t> </a:t>
            </a:r>
            <a:r>
              <a:rPr lang="id-ID" sz="6000" cap="small" smtClean="0"/>
              <a:t>– (</a:t>
            </a:r>
            <a:r>
              <a:rPr lang="id-ID" sz="6000" i="1" cap="small" smtClean="0"/>
              <a:t>Offline</a:t>
            </a:r>
            <a:r>
              <a:rPr lang="id-ID" sz="6000" cap="small" smtClean="0"/>
              <a:t>) 		</a:t>
            </a:r>
            <a:r>
              <a:rPr lang="id-ID" sz="3600" cap="small" smtClean="0"/>
              <a:t>2005 - Sekarang</a:t>
            </a:r>
            <a:endParaRPr lang="en-US" sz="6000" i="1" cap="small"/>
          </a:p>
        </p:txBody>
      </p:sp>
      <p:sp>
        <p:nvSpPr>
          <p:cNvPr id="6" name="Flowchart: Document 5">
            <a:hlinkClick r:id="rId2" action="ppaction://hlinkfile"/>
          </p:cNvPr>
          <p:cNvSpPr/>
          <p:nvPr/>
        </p:nvSpPr>
        <p:spPr>
          <a:xfrm>
            <a:off x="5528602" y="3812345"/>
            <a:ext cx="1012874" cy="1012874"/>
          </a:xfrm>
          <a:prstGeom prst="flowChartDocumen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1200" smtClean="0"/>
              <a:t>Permenristekdikti</a:t>
            </a:r>
            <a:r>
              <a:rPr lang="id-ID" smtClean="0"/>
              <a:t/>
            </a:r>
            <a:br>
              <a:rPr lang="id-ID" smtClean="0"/>
            </a:br>
            <a:r>
              <a:rPr lang="id-ID" smtClean="0"/>
              <a:t>No. 42</a:t>
            </a:r>
            <a:br>
              <a:rPr lang="id-ID" smtClean="0"/>
            </a:br>
            <a:r>
              <a:rPr lang="id-ID" smtClean="0"/>
              <a:t>Tahun 2016</a:t>
            </a:r>
            <a:endParaRPr lang="id-ID"/>
          </a:p>
        </p:txBody>
      </p:sp>
    </p:spTree>
    <p:extLst>
      <p:ext uri="{BB962C8B-B14F-4D97-AF65-F5344CB8AC3E}">
        <p14:creationId xmlns:p14="http://schemas.microsoft.com/office/powerpoint/2010/main" val="36530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ular Callout 2"/>
          <p:cNvSpPr/>
          <p:nvPr/>
        </p:nvSpPr>
        <p:spPr>
          <a:xfrm>
            <a:off x="481084" y="4995082"/>
            <a:ext cx="2692021" cy="1214650"/>
          </a:xfrm>
          <a:prstGeom prst="wedgeRectCallout">
            <a:avLst>
              <a:gd name="adj1" fmla="val 67593"/>
              <a:gd name="adj2" fmla="val -13895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b="1" smtClean="0">
                <a:solidFill>
                  <a:schemeClr val="tx1"/>
                </a:solidFill>
              </a:rPr>
              <a:t>Permenristekdikti No.42 / 2016</a:t>
            </a:r>
          </a:p>
          <a:p>
            <a:pPr algn="ctr"/>
            <a:r>
              <a:rPr lang="id-ID" b="1" smtClean="0"/>
              <a:t>Pengukuran dan Penetapan TKT </a:t>
            </a:r>
            <a:br>
              <a:rPr lang="id-ID" b="1" smtClean="0"/>
            </a:br>
            <a:r>
              <a:rPr lang="id-ID" b="1" smtClean="0"/>
              <a:t>(</a:t>
            </a:r>
            <a:r>
              <a:rPr lang="id-ID" b="1" i="1" smtClean="0"/>
              <a:t>Tingkat Kesiapterapan Teknologi</a:t>
            </a:r>
            <a:r>
              <a:rPr lang="id-ID" b="1" smtClean="0"/>
              <a:t>)</a:t>
            </a:r>
            <a:br>
              <a:rPr lang="id-ID" b="1" smtClean="0"/>
            </a:br>
            <a:r>
              <a:rPr lang="id-ID" sz="1400" i="1" smtClean="0">
                <a:solidFill>
                  <a:schemeClr val="tx1"/>
                </a:solidFill>
              </a:rPr>
              <a:t>1 Juli 2016 dan di-Undangkan 13 Juli 2016</a:t>
            </a:r>
            <a:endParaRPr lang="id-ID" sz="1400" i="1">
              <a:solidFill>
                <a:schemeClr val="tx1"/>
              </a:solidFill>
            </a:endParaRPr>
          </a:p>
        </p:txBody>
      </p:sp>
      <p:sp>
        <p:nvSpPr>
          <p:cNvPr id="14" name="Striped Right Arrow 13"/>
          <p:cNvSpPr/>
          <p:nvPr/>
        </p:nvSpPr>
        <p:spPr>
          <a:xfrm>
            <a:off x="228600" y="3429000"/>
            <a:ext cx="8915400" cy="609600"/>
          </a:xfrm>
          <a:prstGeom prst="stripedRightArrow">
            <a:avLst>
              <a:gd name="adj1" fmla="val 64285"/>
              <a:gd name="adj2" fmla="val 3809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id-ID"/>
          </a:p>
        </p:txBody>
      </p:sp>
      <p:sp>
        <p:nvSpPr>
          <p:cNvPr id="4" name="Title 3"/>
          <p:cNvSpPr>
            <a:spLocks noGrp="1"/>
          </p:cNvSpPr>
          <p:nvPr>
            <p:ph type="title"/>
          </p:nvPr>
        </p:nvSpPr>
        <p:spPr>
          <a:xfrm>
            <a:off x="578390" y="112543"/>
            <a:ext cx="7886700" cy="886264"/>
          </a:xfrm>
        </p:spPr>
        <p:txBody>
          <a:bodyPr>
            <a:normAutofit/>
          </a:bodyPr>
          <a:lstStyle/>
          <a:p>
            <a:r>
              <a:rPr lang="id-ID" b="1" smtClean="0"/>
              <a:t>Pengukuran TRL / TKT</a:t>
            </a:r>
            <a:endParaRPr lang="id-ID" b="1"/>
          </a:p>
        </p:txBody>
      </p:sp>
      <p:sp>
        <p:nvSpPr>
          <p:cNvPr id="8" name="Rounded Rectangle 7"/>
          <p:cNvSpPr/>
          <p:nvPr/>
        </p:nvSpPr>
        <p:spPr>
          <a:xfrm>
            <a:off x="228600" y="1457608"/>
            <a:ext cx="2529114" cy="196158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sz="3200"/>
              <a:t>Inisiasi </a:t>
            </a:r>
            <a:r>
              <a:rPr lang="id-ID" sz="3200" smtClean="0"/>
              <a:t>Metoda</a:t>
            </a:r>
            <a:br>
              <a:rPr lang="id-ID" sz="3200" smtClean="0"/>
            </a:br>
            <a:r>
              <a:rPr lang="id-ID" sz="3200" smtClean="0"/>
              <a:t>&amp; </a:t>
            </a:r>
            <a:r>
              <a:rPr lang="id-ID" sz="3200"/>
              <a:t/>
            </a:r>
            <a:br>
              <a:rPr lang="id-ID" sz="3200"/>
            </a:br>
            <a:r>
              <a:rPr lang="id-ID" sz="3200" smtClean="0"/>
              <a:t>Pengukuran TRL</a:t>
            </a:r>
            <a:endParaRPr lang="id-ID" sz="3200"/>
          </a:p>
        </p:txBody>
      </p:sp>
      <p:sp>
        <p:nvSpPr>
          <p:cNvPr id="9" name="TextBox 8"/>
          <p:cNvSpPr txBox="1"/>
          <p:nvPr/>
        </p:nvSpPr>
        <p:spPr>
          <a:xfrm>
            <a:off x="223770" y="3554089"/>
            <a:ext cx="2533944" cy="923330"/>
          </a:xfrm>
          <a:prstGeom prst="rect">
            <a:avLst/>
          </a:prstGeom>
          <a:noFill/>
        </p:spPr>
        <p:txBody>
          <a:bodyPr wrap="square" rtlCol="0">
            <a:spAutoFit/>
          </a:bodyPr>
          <a:lstStyle/>
          <a:p>
            <a:pPr algn="r"/>
            <a:r>
              <a:rPr lang="id-ID" b="1" smtClean="0"/>
              <a:t>2005 </a:t>
            </a:r>
            <a:r>
              <a:rPr lang="id-ID" b="1">
                <a:sym typeface="Wingdings 3"/>
              </a:rPr>
              <a:t> </a:t>
            </a:r>
            <a:r>
              <a:rPr lang="id-ID" b="1" smtClean="0">
                <a:sym typeface="Wingdings 3"/>
              </a:rPr>
              <a:t> </a:t>
            </a:r>
            <a:r>
              <a:rPr lang="id-ID" smtClean="0">
                <a:sym typeface="Wingdings 3"/>
              </a:rPr>
              <a:t></a:t>
            </a:r>
            <a:r>
              <a:rPr lang="id-ID" smtClean="0"/>
              <a:t>   2015</a:t>
            </a:r>
            <a:endParaRPr lang="id-ID"/>
          </a:p>
        </p:txBody>
      </p:sp>
      <p:sp>
        <p:nvSpPr>
          <p:cNvPr id="10" name="TextBox 9"/>
          <p:cNvSpPr txBox="1"/>
          <p:nvPr/>
        </p:nvSpPr>
        <p:spPr>
          <a:xfrm>
            <a:off x="3265227" y="3537610"/>
            <a:ext cx="1930887" cy="646331"/>
          </a:xfrm>
          <a:prstGeom prst="rect">
            <a:avLst/>
          </a:prstGeom>
          <a:noFill/>
        </p:spPr>
        <p:txBody>
          <a:bodyPr wrap="square" rtlCol="0">
            <a:spAutoFit/>
          </a:bodyPr>
          <a:lstStyle/>
          <a:p>
            <a:pPr algn="r"/>
            <a:r>
              <a:rPr lang="id-ID" smtClean="0"/>
              <a:t>2016               - Sekarang</a:t>
            </a:r>
            <a:endParaRPr lang="id-ID"/>
          </a:p>
        </p:txBody>
      </p:sp>
      <p:sp>
        <p:nvSpPr>
          <p:cNvPr id="11" name="Rounded Rectangle 10"/>
          <p:cNvSpPr/>
          <p:nvPr/>
        </p:nvSpPr>
        <p:spPr>
          <a:xfrm>
            <a:off x="3265227" y="1447800"/>
            <a:ext cx="1930887" cy="1961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smtClean="0"/>
              <a:t>Pengukuran TRL</a:t>
            </a:r>
            <a:br>
              <a:rPr lang="id-ID" sz="3200" smtClean="0"/>
            </a:br>
            <a:endParaRPr lang="id-ID" sz="3200"/>
          </a:p>
        </p:txBody>
      </p:sp>
      <p:sp>
        <p:nvSpPr>
          <p:cNvPr id="13" name="Rounded Rectangle 12"/>
          <p:cNvSpPr/>
          <p:nvPr/>
        </p:nvSpPr>
        <p:spPr>
          <a:xfrm>
            <a:off x="3265227" y="4303108"/>
            <a:ext cx="1930887" cy="1961584"/>
          </a:xfrm>
          <a:prstGeom prst="round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3200" smtClean="0"/>
              <a:t>Pengukuran TRL</a:t>
            </a:r>
            <a:br>
              <a:rPr lang="id-ID" sz="3200" smtClean="0"/>
            </a:br>
            <a:r>
              <a:rPr lang="id-ID" sz="3200" smtClean="0"/>
              <a:t>(</a:t>
            </a:r>
            <a:r>
              <a:rPr lang="id-ID" sz="3200" i="1" smtClean="0"/>
              <a:t>on-line</a:t>
            </a:r>
            <a:r>
              <a:rPr lang="id-ID" sz="3200" smtClean="0"/>
              <a:t>)</a:t>
            </a:r>
            <a:endParaRPr lang="id-ID" sz="3200"/>
          </a:p>
        </p:txBody>
      </p:sp>
      <p:sp>
        <p:nvSpPr>
          <p:cNvPr id="15" name="Rectangle 14"/>
          <p:cNvSpPr/>
          <p:nvPr/>
        </p:nvSpPr>
        <p:spPr>
          <a:xfrm>
            <a:off x="5225144" y="1371602"/>
            <a:ext cx="3690257" cy="2031325"/>
          </a:xfrm>
          <a:prstGeom prst="rect">
            <a:avLst/>
          </a:prstGeom>
        </p:spPr>
        <p:txBody>
          <a:bodyPr wrap="square">
            <a:spAutoFit/>
          </a:bodyPr>
          <a:lstStyle/>
          <a:p>
            <a:r>
              <a:rPr lang="id-ID" smtClean="0"/>
              <a:t>Metode / Cara Pengukuran:</a:t>
            </a:r>
          </a:p>
          <a:p>
            <a:pPr marL="285750" indent="-285750">
              <a:buFontTx/>
              <a:buChar char="-"/>
            </a:pPr>
            <a:r>
              <a:rPr lang="id-ID" smtClean="0">
                <a:solidFill>
                  <a:srgbClr val="0000FF"/>
                </a:solidFill>
              </a:rPr>
              <a:t>Persyaratan</a:t>
            </a:r>
          </a:p>
          <a:p>
            <a:pPr marL="285750" indent="-285750">
              <a:buFontTx/>
              <a:buChar char="-"/>
            </a:pPr>
            <a:r>
              <a:rPr lang="id-ID" smtClean="0">
                <a:solidFill>
                  <a:srgbClr val="0000FF"/>
                </a:solidFill>
              </a:rPr>
              <a:t>Form Isian</a:t>
            </a:r>
          </a:p>
          <a:p>
            <a:pPr marL="285750" indent="-285750">
              <a:buFontTx/>
              <a:buChar char="-"/>
            </a:pPr>
            <a:r>
              <a:rPr lang="id-ID" smtClean="0">
                <a:solidFill>
                  <a:srgbClr val="0000FF"/>
                </a:solidFill>
              </a:rPr>
              <a:t>Bukti (Evidence)</a:t>
            </a:r>
          </a:p>
          <a:p>
            <a:pPr marL="285750" indent="-285750">
              <a:buFontTx/>
              <a:buChar char="-"/>
            </a:pPr>
            <a:r>
              <a:rPr lang="id-ID" smtClean="0">
                <a:solidFill>
                  <a:srgbClr val="0000FF"/>
                </a:solidFill>
              </a:rPr>
              <a:t>Cara Pengukuran</a:t>
            </a:r>
          </a:p>
          <a:p>
            <a:pPr marL="285750" indent="-285750">
              <a:buFontTx/>
              <a:buChar char="-"/>
            </a:pPr>
            <a:r>
              <a:rPr lang="id-ID" smtClean="0">
                <a:solidFill>
                  <a:srgbClr val="0000FF"/>
                </a:solidFill>
              </a:rPr>
              <a:t>Hasil Pengukuran</a:t>
            </a:r>
          </a:p>
          <a:p>
            <a:pPr marL="285750" indent="-285750">
              <a:buFontTx/>
              <a:buChar char="-"/>
            </a:pPr>
            <a:r>
              <a:rPr lang="id-ID" smtClean="0">
                <a:solidFill>
                  <a:srgbClr val="0000FF"/>
                </a:solidFill>
              </a:rPr>
              <a:t>Rekomendasi Tindak Lanjut</a:t>
            </a:r>
            <a:endParaRPr lang="id-ID">
              <a:solidFill>
                <a:srgbClr val="0000FF"/>
              </a:solidFill>
            </a:endParaRPr>
          </a:p>
        </p:txBody>
      </p:sp>
      <p:sp>
        <p:nvSpPr>
          <p:cNvPr id="16" name="Rectangle 15"/>
          <p:cNvSpPr/>
          <p:nvPr/>
        </p:nvSpPr>
        <p:spPr>
          <a:xfrm>
            <a:off x="5225144" y="3962402"/>
            <a:ext cx="3918857" cy="2862322"/>
          </a:xfrm>
          <a:prstGeom prst="rect">
            <a:avLst/>
          </a:prstGeom>
        </p:spPr>
        <p:txBody>
          <a:bodyPr wrap="square">
            <a:spAutoFit/>
          </a:bodyPr>
          <a:lstStyle/>
          <a:p>
            <a:r>
              <a:rPr lang="id-ID" smtClean="0"/>
              <a:t>Metode / Cara Pengukuran:</a:t>
            </a:r>
          </a:p>
          <a:p>
            <a:pPr marL="285750" indent="-285750">
              <a:buFontTx/>
              <a:buChar char="-"/>
            </a:pPr>
            <a:r>
              <a:rPr lang="id-ID" smtClean="0">
                <a:solidFill>
                  <a:srgbClr val="FF0000"/>
                </a:solidFill>
              </a:rPr>
              <a:t>Persyaratan (account/password)</a:t>
            </a:r>
            <a:endParaRPr lang="id-ID">
              <a:solidFill>
                <a:srgbClr val="FF0000"/>
              </a:solidFill>
            </a:endParaRPr>
          </a:p>
          <a:p>
            <a:pPr marL="285750" indent="-285750">
              <a:buFontTx/>
              <a:buChar char="-"/>
            </a:pPr>
            <a:r>
              <a:rPr lang="id-ID" smtClean="0">
                <a:solidFill>
                  <a:srgbClr val="FF0000"/>
                </a:solidFill>
              </a:rPr>
              <a:t>Cara Pengukuran</a:t>
            </a:r>
          </a:p>
          <a:p>
            <a:pPr marL="285750" indent="-285750">
              <a:buFontTx/>
              <a:buChar char="-"/>
            </a:pPr>
            <a:r>
              <a:rPr lang="id-ID" smtClean="0">
                <a:solidFill>
                  <a:srgbClr val="FF0000"/>
                </a:solidFill>
              </a:rPr>
              <a:t>Bukti Pendukung</a:t>
            </a:r>
          </a:p>
          <a:p>
            <a:pPr marL="285750" indent="-285750">
              <a:buFontTx/>
              <a:buChar char="-"/>
            </a:pPr>
            <a:r>
              <a:rPr lang="id-ID" smtClean="0">
                <a:solidFill>
                  <a:srgbClr val="FF0000"/>
                </a:solidFill>
              </a:rPr>
              <a:t>Cara Penilaian</a:t>
            </a:r>
            <a:br>
              <a:rPr lang="id-ID" smtClean="0">
                <a:solidFill>
                  <a:srgbClr val="FF0000"/>
                </a:solidFill>
              </a:rPr>
            </a:br>
            <a:r>
              <a:rPr lang="id-ID">
                <a:solidFill>
                  <a:srgbClr val="FF0000"/>
                </a:solidFill>
              </a:rPr>
              <a:t>[</a:t>
            </a:r>
            <a:r>
              <a:rPr lang="id-ID" smtClean="0">
                <a:solidFill>
                  <a:srgbClr val="FF0000"/>
                </a:solidFill>
              </a:rPr>
              <a:t>diisi Peneliti </a:t>
            </a:r>
            <a:r>
              <a:rPr lang="id-ID">
                <a:solidFill>
                  <a:srgbClr val="FF0000"/>
                </a:solidFill>
              </a:rPr>
              <a:t>(</a:t>
            </a:r>
            <a:r>
              <a:rPr lang="id-ID" i="1" smtClean="0">
                <a:solidFill>
                  <a:srgbClr val="FF0000"/>
                </a:solidFill>
              </a:rPr>
              <a:t>self assessment</a:t>
            </a:r>
            <a:r>
              <a:rPr lang="id-ID" smtClean="0">
                <a:solidFill>
                  <a:srgbClr val="FF0000"/>
                </a:solidFill>
              </a:rPr>
              <a:t>)</a:t>
            </a:r>
            <a:br>
              <a:rPr lang="id-ID" smtClean="0">
                <a:solidFill>
                  <a:srgbClr val="FF0000"/>
                </a:solidFill>
              </a:rPr>
            </a:br>
            <a:r>
              <a:rPr lang="id-ID" smtClean="0">
                <a:solidFill>
                  <a:srgbClr val="FF0000"/>
                </a:solidFill>
              </a:rPr>
              <a:t>/ verifikasi /validasi ]</a:t>
            </a:r>
          </a:p>
          <a:p>
            <a:pPr marL="285750" indent="-285750">
              <a:buFontTx/>
              <a:buChar char="-"/>
            </a:pPr>
            <a:r>
              <a:rPr lang="id-ID" smtClean="0">
                <a:solidFill>
                  <a:srgbClr val="FF0000"/>
                </a:solidFill>
              </a:rPr>
              <a:t>Pemantauan</a:t>
            </a:r>
          </a:p>
          <a:p>
            <a:pPr marL="285750" indent="-285750">
              <a:buFontTx/>
              <a:buChar char="-"/>
            </a:pPr>
            <a:r>
              <a:rPr lang="id-ID" smtClean="0">
                <a:solidFill>
                  <a:srgbClr val="FF0000"/>
                </a:solidFill>
              </a:rPr>
              <a:t>Kebijakan, Intervensi dan Tindak Lanjut</a:t>
            </a:r>
            <a:endParaRPr lang="id-ID">
              <a:solidFill>
                <a:srgbClr val="FF0000"/>
              </a:solidFill>
            </a:endParaRPr>
          </a:p>
        </p:txBody>
      </p:sp>
      <p:sp>
        <p:nvSpPr>
          <p:cNvPr id="2" name="Right Arrow 1"/>
          <p:cNvSpPr/>
          <p:nvPr/>
        </p:nvSpPr>
        <p:spPr>
          <a:xfrm>
            <a:off x="2855794" y="1869743"/>
            <a:ext cx="317311" cy="1037230"/>
          </a:xfrm>
          <a:prstGeom prst="rightArrow">
            <a:avLst>
              <a:gd name="adj1" fmla="val 47368"/>
              <a:gd name="adj2" fmla="val 6290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5" name="Flowchart: Document 4">
            <a:hlinkClick r:id="rId2" action="ppaction://hlinkfile" tooltip="Permenristekdikti 42 Tahun 2016"/>
          </p:cNvPr>
          <p:cNvSpPr/>
          <p:nvPr/>
        </p:nvSpPr>
        <p:spPr>
          <a:xfrm>
            <a:off x="2426100" y="6248684"/>
            <a:ext cx="747005" cy="58575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mtClean="0"/>
              <a:t>42/2016</a:t>
            </a:r>
            <a:endParaRPr lang="id-ID"/>
          </a:p>
        </p:txBody>
      </p:sp>
      <p:sp>
        <p:nvSpPr>
          <p:cNvPr id="17" name="Rounded Rectangle 16"/>
          <p:cNvSpPr/>
          <p:nvPr/>
        </p:nvSpPr>
        <p:spPr>
          <a:xfrm>
            <a:off x="3256355" y="1438110"/>
            <a:ext cx="1930887" cy="1961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smtClean="0"/>
              <a:t>Pengukuran TRL</a:t>
            </a:r>
            <a:br>
              <a:rPr lang="id-ID" sz="3200" smtClean="0"/>
            </a:br>
            <a:r>
              <a:rPr lang="id-ID" sz="3200" smtClean="0"/>
              <a:t>(</a:t>
            </a:r>
            <a:r>
              <a:rPr lang="id-ID" sz="3200" i="1" smtClean="0"/>
              <a:t>off-line</a:t>
            </a:r>
            <a:r>
              <a:rPr lang="id-ID" sz="3200" smtClean="0"/>
              <a:t>)</a:t>
            </a:r>
            <a:endParaRPr lang="id-ID" sz="3200"/>
          </a:p>
        </p:txBody>
      </p:sp>
      <p:sp>
        <p:nvSpPr>
          <p:cNvPr id="6" name="Rectangle 5"/>
          <p:cNvSpPr/>
          <p:nvPr/>
        </p:nvSpPr>
        <p:spPr>
          <a:xfrm>
            <a:off x="3340297" y="3950254"/>
            <a:ext cx="1385316" cy="369332"/>
          </a:xfrm>
          <a:prstGeom prst="rect">
            <a:avLst/>
          </a:prstGeom>
        </p:spPr>
        <p:txBody>
          <a:bodyPr wrap="none">
            <a:spAutoFit/>
          </a:bodyPr>
          <a:lstStyle/>
          <a:p>
            <a:pPr algn="ctr"/>
            <a:r>
              <a:rPr lang="id-ID" i="1" smtClean="0"/>
              <a:t>Januari 2016</a:t>
            </a:r>
            <a:endParaRPr lang="id-ID" i="1"/>
          </a:p>
        </p:txBody>
      </p:sp>
      <p:sp>
        <p:nvSpPr>
          <p:cNvPr id="18" name="Rectangular Callout 17"/>
          <p:cNvSpPr/>
          <p:nvPr/>
        </p:nvSpPr>
        <p:spPr>
          <a:xfrm>
            <a:off x="7663070" y="4861337"/>
            <a:ext cx="1480931" cy="1214650"/>
          </a:xfrm>
          <a:prstGeom prst="wedgeRectCallout">
            <a:avLst>
              <a:gd name="adj1" fmla="val -34196"/>
              <a:gd name="adj2" fmla="val -130077"/>
            </a:avLst>
          </a:prstGeom>
        </p:spPr>
        <p:style>
          <a:lnRef idx="0">
            <a:schemeClr val="accent2"/>
          </a:lnRef>
          <a:fillRef idx="3">
            <a:schemeClr val="accent2"/>
          </a:fillRef>
          <a:effectRef idx="3">
            <a:schemeClr val="accent2"/>
          </a:effectRef>
          <a:fontRef idx="minor">
            <a:schemeClr val="lt1"/>
          </a:fontRef>
        </p:style>
        <p:txBody>
          <a:bodyPr rtlCol="0" anchor="ctr"/>
          <a:lstStyle/>
          <a:p>
            <a:r>
              <a:rPr lang="id-ID" b="1" smtClean="0">
                <a:solidFill>
                  <a:schemeClr val="tx1"/>
                </a:solidFill>
              </a:rPr>
              <a:t>Permenristekdikti No.69 / 2016</a:t>
            </a:r>
          </a:p>
          <a:p>
            <a:r>
              <a:rPr lang="id-ID" b="1" smtClean="0">
                <a:solidFill>
                  <a:schemeClr val="tx1"/>
                </a:solidFill>
              </a:rPr>
              <a:t>RBO</a:t>
            </a:r>
          </a:p>
        </p:txBody>
      </p:sp>
    </p:spTree>
    <p:extLst>
      <p:ext uri="{BB962C8B-B14F-4D97-AF65-F5344CB8AC3E}">
        <p14:creationId xmlns:p14="http://schemas.microsoft.com/office/powerpoint/2010/main" val="181440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8" grpId="0" animBg="1"/>
      <p:bldP spid="9" grpId="0"/>
      <p:bldP spid="10" grpId="0"/>
      <p:bldP spid="11" grpId="0" animBg="1"/>
      <p:bldP spid="13" grpId="0" animBg="1"/>
      <p:bldP spid="15" grpId="0"/>
      <p:bldP spid="16" grpId="0"/>
      <p:bldP spid="2" grpId="0" animBg="1"/>
      <p:bldP spid="5" grpId="0" animBg="1"/>
      <p:bldP spid="17" grpId="0" animBg="1"/>
      <p:bldP spid="6"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05911196"/>
              </p:ext>
            </p:extLst>
          </p:nvPr>
        </p:nvGraphicFramePr>
        <p:xfrm>
          <a:off x="578409" y="936255"/>
          <a:ext cx="8460081" cy="7040880"/>
        </p:xfrm>
        <a:graphic>
          <a:graphicData uri="http://schemas.openxmlformats.org/drawingml/2006/table">
            <a:tbl>
              <a:tblPr/>
              <a:tblGrid>
                <a:gridCol w="993425"/>
                <a:gridCol w="1284289"/>
                <a:gridCol w="4685584"/>
                <a:gridCol w="1496783"/>
              </a:tblGrid>
              <a:tr h="500297">
                <a:tc>
                  <a:txBody>
                    <a:bodyPr/>
                    <a:lstStyle/>
                    <a:p>
                      <a:pPr algn="ctr">
                        <a:lnSpc>
                          <a:spcPct val="100000"/>
                        </a:lnSpc>
                        <a:spcBef>
                          <a:spcPts val="0"/>
                        </a:spcBef>
                        <a:spcAft>
                          <a:spcPts val="0"/>
                        </a:spcAft>
                      </a:pPr>
                      <a:r>
                        <a:rPr lang="id-ID" sz="1800" b="1" dirty="0">
                          <a:latin typeface="+mn-lt"/>
                          <a:ea typeface="Calibri"/>
                          <a:cs typeface="Times New Roman"/>
                        </a:rPr>
                        <a:t>Jenjang Asesor TKT</a:t>
                      </a:r>
                      <a:endParaRPr lang="id-ID" sz="1800" dirty="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algn="ctr">
                        <a:lnSpc>
                          <a:spcPct val="100000"/>
                        </a:lnSpc>
                        <a:spcBef>
                          <a:spcPts val="0"/>
                        </a:spcBef>
                        <a:spcAft>
                          <a:spcPts val="0"/>
                        </a:spcAft>
                      </a:pPr>
                      <a:r>
                        <a:rPr lang="id-ID" sz="2800" b="1">
                          <a:latin typeface="+mn-lt"/>
                          <a:ea typeface="Calibri"/>
                          <a:cs typeface="Times New Roman"/>
                        </a:rPr>
                        <a:t>Peran</a:t>
                      </a:r>
                      <a:endParaRPr lang="id-ID" sz="280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algn="ctr">
                        <a:lnSpc>
                          <a:spcPct val="100000"/>
                        </a:lnSpc>
                        <a:spcBef>
                          <a:spcPts val="0"/>
                        </a:spcBef>
                        <a:spcAft>
                          <a:spcPts val="0"/>
                        </a:spcAft>
                      </a:pPr>
                      <a:r>
                        <a:rPr lang="id-ID" sz="2800" b="1" dirty="0">
                          <a:latin typeface="+mn-lt"/>
                          <a:ea typeface="Calibri"/>
                          <a:cs typeface="Times New Roman"/>
                        </a:rPr>
                        <a:t>Tugas dan Kewenangan</a:t>
                      </a:r>
                      <a:endParaRPr lang="id-ID" sz="2800" dirty="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algn="ctr">
                        <a:lnSpc>
                          <a:spcPct val="100000"/>
                        </a:lnSpc>
                        <a:spcBef>
                          <a:spcPts val="0"/>
                        </a:spcBef>
                        <a:spcAft>
                          <a:spcPts val="0"/>
                        </a:spcAft>
                      </a:pPr>
                      <a:r>
                        <a:rPr lang="id-ID" sz="1800" b="1">
                          <a:latin typeface="+mn-lt"/>
                          <a:ea typeface="Calibri"/>
                          <a:cs typeface="Arial"/>
                        </a:rPr>
                        <a:t>Persyaratan Paket Unit Kompetensi (Kode Unit)</a:t>
                      </a:r>
                      <a:endParaRPr lang="id-ID" sz="180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r>
              <a:tr h="1537642">
                <a:tc>
                  <a:txBody>
                    <a:bodyPr/>
                    <a:lstStyle/>
                    <a:p>
                      <a:pPr algn="ctr">
                        <a:lnSpc>
                          <a:spcPct val="100000"/>
                        </a:lnSpc>
                        <a:spcBef>
                          <a:spcPts val="0"/>
                        </a:spcBef>
                        <a:spcAft>
                          <a:spcPts val="0"/>
                        </a:spcAft>
                      </a:pPr>
                      <a:r>
                        <a:rPr lang="id-ID" sz="2000" b="1" dirty="0">
                          <a:latin typeface="+mn-lt"/>
                          <a:ea typeface="Calibri"/>
                          <a:cs typeface="Times New Roman"/>
                        </a:rPr>
                        <a:t>Asesor Muda TKT</a:t>
                      </a: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spcAft>
                          <a:spcPts val="0"/>
                        </a:spcAft>
                      </a:pPr>
                      <a:r>
                        <a:rPr lang="id-ID" sz="2400" dirty="0">
                          <a:latin typeface="+mn-lt"/>
                          <a:ea typeface="Calibri"/>
                          <a:cs typeface="Arial"/>
                        </a:rPr>
                        <a:t>Asesor TKT</a:t>
                      </a:r>
                      <a:endParaRPr lang="id-ID" sz="2400" dirty="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0"/>
                        </a:spcBef>
                        <a:spcAft>
                          <a:spcPts val="0"/>
                        </a:spcAft>
                      </a:pPr>
                      <a:r>
                        <a:rPr lang="id-ID" sz="1300" dirty="0">
                          <a:latin typeface="+mn-lt"/>
                          <a:ea typeface="Calibri"/>
                          <a:cs typeface="Arial"/>
                        </a:rPr>
                        <a:t>Membantu Lead Asesor TKT dalam melakukan pekerjaan:</a:t>
                      </a:r>
                      <a:endParaRPr lang="id-ID" sz="1300" dirty="0">
                        <a:latin typeface="+mn-lt"/>
                        <a:ea typeface="Calibri"/>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kajian awal untuk mengenali </a:t>
                      </a:r>
                      <a:r>
                        <a:rPr lang="id-ID" sz="1300" dirty="0">
                          <a:latin typeface="+mn-lt"/>
                          <a:ea typeface="Times New Roman"/>
                          <a:cs typeface="Arial"/>
                        </a:rPr>
                        <a:t>produk teknologi yang di-ases</a:t>
                      </a:r>
                      <a:r>
                        <a:rPr lang="id-ID" sz="1300" dirty="0">
                          <a:latin typeface="+mn-lt"/>
                          <a:ea typeface="Calibri"/>
                          <a:cs typeface="Arial"/>
                        </a:rPr>
                        <a: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pelaksanaan </a:t>
                      </a:r>
                      <a:r>
                        <a:rPr lang="id-ID" sz="1300" dirty="0">
                          <a:latin typeface="+mn-lt"/>
                          <a:ea typeface="Times New Roman"/>
                          <a:cs typeface="Arial"/>
                        </a:rPr>
                        <a:t>asesmen dan pengukuran TKT</a:t>
                      </a:r>
                      <a:r>
                        <a:rPr lang="id-ID" sz="1300" dirty="0">
                          <a:latin typeface="+mn-lt"/>
                          <a:ea typeface="Calibri"/>
                          <a:cs typeface="Arial"/>
                        </a:rPr>
                        <a: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pengumpulan </a:t>
                      </a:r>
                      <a:r>
                        <a:rPr lang="id-ID" sz="1300" dirty="0">
                          <a:latin typeface="+mn-lt"/>
                          <a:ea typeface="Times New Roman"/>
                          <a:cs typeface="Arial"/>
                        </a:rPr>
                        <a:t>bukti</a:t>
                      </a:r>
                      <a:r>
                        <a:rPr lang="id-ID" sz="1300" dirty="0">
                          <a:latin typeface="+mn-lt"/>
                          <a:ea typeface="Calibri"/>
                          <a:cs typeface="Arial"/>
                        </a:rPr>
                        <a: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Times New Roman"/>
                          <a:cs typeface="Arial"/>
                        </a:rPr>
                        <a:t>analisa bukti</a:t>
                      </a:r>
                      <a:r>
                        <a:rPr lang="id-ID" sz="1300" dirty="0">
                          <a:latin typeface="+mn-lt"/>
                          <a:ea typeface="Calibri"/>
                          <a:cs typeface="Arial"/>
                        </a:rPr>
                        <a: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pengendalian </a:t>
                      </a:r>
                      <a:r>
                        <a:rPr lang="id-ID" sz="1300" dirty="0">
                          <a:latin typeface="+mn-lt"/>
                          <a:ea typeface="Times New Roman"/>
                          <a:cs typeface="Arial"/>
                        </a:rPr>
                        <a:t>bukti;</a:t>
                      </a:r>
                      <a:r>
                        <a:rPr lang="id-ID" sz="1300" dirty="0">
                          <a:latin typeface="+mn-lt"/>
                          <a:ea typeface="Calibri"/>
                          <a:cs typeface="Arial"/>
                        </a:rPr>
                        <a:t> </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pembuatan draf laporan;</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penyusunan draft berita acara pengukuran TKT.</a:t>
                      </a:r>
                      <a:endParaRPr lang="id-ID" sz="1300" dirty="0">
                        <a:latin typeface="+mn-lt"/>
                        <a:ea typeface="Times New Roman"/>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0"/>
                        </a:spcBef>
                        <a:spcAft>
                          <a:spcPts val="0"/>
                        </a:spcAft>
                      </a:pPr>
                      <a:r>
                        <a:rPr lang="id-ID" sz="1300" dirty="0">
                          <a:latin typeface="+mn-lt"/>
                          <a:ea typeface="Calibri"/>
                          <a:cs typeface="Arial"/>
                        </a:rPr>
                        <a:t>ASE.TKT01.002.01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ASE.TKT01.003.01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ASE.TKT01.004.01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ASE.TKT01.005.01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ASE.TKT02.007.01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ASE.TKT02.08.01</a:t>
                      </a:r>
                      <a:endParaRPr lang="id-ID" sz="1300" dirty="0">
                        <a:latin typeface="+mn-lt"/>
                        <a:ea typeface="Calibri"/>
                        <a:cs typeface="Times New Roman"/>
                      </a:endParaRPr>
                    </a:p>
                    <a:p>
                      <a:pPr>
                        <a:lnSpc>
                          <a:spcPct val="100000"/>
                        </a:lnSpc>
                        <a:spcBef>
                          <a:spcPts val="0"/>
                        </a:spcBef>
                        <a:spcAft>
                          <a:spcPts val="0"/>
                        </a:spcAft>
                      </a:pPr>
                      <a:r>
                        <a:rPr lang="id-ID" sz="1300" b="1" dirty="0">
                          <a:latin typeface="+mn-lt"/>
                          <a:ea typeface="Calibri"/>
                          <a:cs typeface="Times New Roman"/>
                        </a:rPr>
                        <a:t>(6 unit kompetensi)</a:t>
                      </a:r>
                      <a:endParaRPr lang="id-ID" sz="1300" dirty="0">
                        <a:latin typeface="+mn-lt"/>
                        <a:ea typeface="Calibri"/>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22052">
                <a:tc>
                  <a:txBody>
                    <a:bodyPr/>
                    <a:lstStyle/>
                    <a:p>
                      <a:pPr algn="ctr">
                        <a:lnSpc>
                          <a:spcPct val="100000"/>
                        </a:lnSpc>
                        <a:spcBef>
                          <a:spcPts val="0"/>
                        </a:spcBef>
                        <a:spcAft>
                          <a:spcPts val="0"/>
                        </a:spcAft>
                      </a:pPr>
                      <a:r>
                        <a:rPr lang="id-ID" sz="2000" b="1" dirty="0">
                          <a:latin typeface="+mn-lt"/>
                          <a:ea typeface="Calibri"/>
                          <a:cs typeface="Times New Roman"/>
                        </a:rPr>
                        <a:t>Asesor Madya TKT</a:t>
                      </a: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spcAft>
                          <a:spcPts val="0"/>
                        </a:spcAft>
                      </a:pPr>
                      <a:r>
                        <a:rPr lang="id-ID" sz="2400">
                          <a:latin typeface="+mn-lt"/>
                          <a:ea typeface="Calibri"/>
                          <a:cs typeface="Arial"/>
                        </a:rPr>
                        <a:t>Lead </a:t>
                      </a:r>
                      <a:r>
                        <a:rPr lang="id-ID" sz="2400" smtClean="0">
                          <a:latin typeface="+mn-lt"/>
                          <a:ea typeface="Calibri"/>
                          <a:cs typeface="Arial"/>
                        </a:rPr>
                        <a:t>Asesor TKT</a:t>
                      </a:r>
                      <a:endParaRPr lang="id-ID" sz="2400" dirty="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0"/>
                        </a:spcBef>
                        <a:spcAft>
                          <a:spcPts val="0"/>
                        </a:spcAft>
                      </a:pPr>
                      <a:r>
                        <a:rPr lang="id-ID" sz="1300" dirty="0">
                          <a:latin typeface="+mn-lt"/>
                          <a:ea typeface="Calibri"/>
                          <a:cs typeface="Arial"/>
                        </a:rPr>
                        <a:t>Melaksanakan dan/atau mengkoordinasikan pekerjaan asesmen TKT:</a:t>
                      </a:r>
                      <a:endParaRPr lang="id-ID" sz="1300" dirty="0">
                        <a:latin typeface="+mn-lt"/>
                        <a:ea typeface="Calibri"/>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Membentuk Tim Audit; </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pengenalan produk teknologi;</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penyusunan rencana asesmen dan pengukuran TKT;</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memimpin asesmen dan pengukuran TKT;</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penyiapan instrumen asesmen;</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pengumpulan bukti;</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penyiapan berita acara pengukuran TKT;</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analisa bukti;</a:t>
                      </a:r>
                      <a:endParaRPr lang="id-ID" sz="1300" dirty="0">
                        <a:latin typeface="+mn-lt"/>
                        <a:ea typeface="Times New Roman"/>
                        <a:cs typeface="Times New Roman"/>
                      </a:endParaRPr>
                    </a:p>
                    <a:p>
                      <a:pPr marL="357188" lvl="0" indent="-179388">
                        <a:lnSpc>
                          <a:spcPct val="100000"/>
                        </a:lnSpc>
                        <a:spcBef>
                          <a:spcPts val="0"/>
                        </a:spcBef>
                        <a:spcAft>
                          <a:spcPts val="0"/>
                        </a:spcAft>
                        <a:buFont typeface="Arial"/>
                        <a:buChar char="-"/>
                      </a:pPr>
                      <a:r>
                        <a:rPr lang="id-ID" sz="1300" dirty="0">
                          <a:latin typeface="+mn-lt"/>
                          <a:ea typeface="Calibri"/>
                          <a:cs typeface="Arial"/>
                        </a:rPr>
                        <a:t>penyusunan kesimpulan, rekomendasi dan laporan hasil asesmen TKT.</a:t>
                      </a:r>
                      <a:endParaRPr lang="id-ID" sz="1300" dirty="0">
                        <a:latin typeface="+mn-lt"/>
                        <a:ea typeface="Times New Roman"/>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0"/>
                        </a:spcBef>
                        <a:spcAft>
                          <a:spcPts val="0"/>
                        </a:spcAft>
                      </a:pPr>
                      <a:r>
                        <a:rPr lang="id-ID" sz="1300">
                          <a:latin typeface="+mn-lt"/>
                          <a:ea typeface="Calibri"/>
                          <a:cs typeface="Arial"/>
                        </a:rPr>
                        <a:t>ASE.TKT01.001.01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ASE.TKT01.006.01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ASE.TKT02.09.01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ASE.TKT03.012.01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ASE.TKT03.013.01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ASE.TKT03.014.01</a:t>
                      </a:r>
                      <a:endParaRPr lang="id-ID" sz="1300">
                        <a:latin typeface="+mn-lt"/>
                        <a:ea typeface="Calibri"/>
                        <a:cs typeface="Times New Roman"/>
                      </a:endParaRPr>
                    </a:p>
                    <a:p>
                      <a:pPr>
                        <a:lnSpc>
                          <a:spcPct val="100000"/>
                        </a:lnSpc>
                        <a:spcBef>
                          <a:spcPts val="0"/>
                        </a:spcBef>
                        <a:spcAft>
                          <a:spcPts val="0"/>
                        </a:spcAft>
                      </a:pPr>
                      <a:r>
                        <a:rPr lang="id-ID" sz="1300">
                          <a:latin typeface="+mn-lt"/>
                          <a:ea typeface="Calibri"/>
                          <a:cs typeface="Arial"/>
                        </a:rPr>
                        <a:t>ASE.TKT03.015.01</a:t>
                      </a:r>
                      <a:endParaRPr lang="id-ID" sz="1300">
                        <a:latin typeface="+mn-lt"/>
                        <a:ea typeface="Calibri"/>
                        <a:cs typeface="Times New Roman"/>
                      </a:endParaRPr>
                    </a:p>
                    <a:p>
                      <a:pPr>
                        <a:lnSpc>
                          <a:spcPct val="100000"/>
                        </a:lnSpc>
                        <a:spcBef>
                          <a:spcPts val="0"/>
                        </a:spcBef>
                        <a:spcAft>
                          <a:spcPts val="0"/>
                        </a:spcAft>
                      </a:pPr>
                      <a:r>
                        <a:rPr lang="id-ID" sz="1300" b="1">
                          <a:latin typeface="+mn-lt"/>
                          <a:ea typeface="Calibri"/>
                          <a:cs typeface="Times New Roman"/>
                        </a:rPr>
                        <a:t>(7 unit kompetensi)</a:t>
                      </a:r>
                      <a:endParaRPr lang="id-ID" sz="1300">
                        <a:latin typeface="+mn-lt"/>
                        <a:ea typeface="Calibri"/>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7457">
                <a:tc>
                  <a:txBody>
                    <a:bodyPr/>
                    <a:lstStyle/>
                    <a:p>
                      <a:pPr algn="ctr">
                        <a:lnSpc>
                          <a:spcPct val="100000"/>
                        </a:lnSpc>
                        <a:spcBef>
                          <a:spcPts val="0"/>
                        </a:spcBef>
                        <a:spcAft>
                          <a:spcPts val="0"/>
                        </a:spcAft>
                      </a:pPr>
                      <a:r>
                        <a:rPr lang="id-ID" sz="2000" b="1" dirty="0">
                          <a:latin typeface="+mn-lt"/>
                          <a:ea typeface="Calibri"/>
                          <a:cs typeface="Times New Roman"/>
                        </a:rPr>
                        <a:t>Asesor Utama TKT </a:t>
                      </a: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lvl="0" indent="0" algn="l">
                        <a:lnSpc>
                          <a:spcPct val="100000"/>
                        </a:lnSpc>
                        <a:spcBef>
                          <a:spcPts val="0"/>
                        </a:spcBef>
                        <a:spcAft>
                          <a:spcPts val="0"/>
                        </a:spcAft>
                        <a:buFont typeface="Symbol"/>
                        <a:buNone/>
                      </a:pPr>
                      <a:r>
                        <a:rPr lang="id-ID" sz="2000" b="1" dirty="0">
                          <a:latin typeface="+mn-lt"/>
                          <a:ea typeface="Calibri"/>
                          <a:cs typeface="Arial"/>
                        </a:rPr>
                        <a:t>Technical Manager </a:t>
                      </a:r>
                      <a:r>
                        <a:rPr lang="id-ID" sz="1400" dirty="0">
                          <a:latin typeface="+mn-lt"/>
                          <a:ea typeface="Calibri"/>
                          <a:cs typeface="Arial"/>
                        </a:rPr>
                        <a:t>(Pengendali</a:t>
                      </a:r>
                      <a:r>
                        <a:rPr lang="id-ID" sz="1400" dirty="0" smtClean="0">
                          <a:latin typeface="+mn-lt"/>
                          <a:ea typeface="Calibri"/>
                          <a:cs typeface="Arial"/>
                        </a:rPr>
                        <a:t>), </a:t>
                      </a:r>
                      <a:endParaRPr lang="id-ID" sz="1400" dirty="0">
                        <a:latin typeface="+mn-lt"/>
                        <a:ea typeface="Calibri"/>
                        <a:cs typeface="Times New Roman"/>
                      </a:endParaRPr>
                    </a:p>
                    <a:p>
                      <a:pPr marL="0" lvl="0" indent="0" algn="l">
                        <a:lnSpc>
                          <a:spcPct val="100000"/>
                        </a:lnSpc>
                        <a:spcBef>
                          <a:spcPts val="0"/>
                        </a:spcBef>
                        <a:spcAft>
                          <a:spcPts val="0"/>
                        </a:spcAft>
                        <a:buFont typeface="Symbol"/>
                        <a:buNone/>
                      </a:pPr>
                      <a:r>
                        <a:rPr lang="id-ID" sz="1400" dirty="0">
                          <a:latin typeface="+mn-lt"/>
                          <a:ea typeface="Calibri"/>
                          <a:cs typeface="Arial"/>
                        </a:rPr>
                        <a:t>Verifikator hasil asesmen dan pengukuran TKT</a:t>
                      </a:r>
                      <a:endParaRPr lang="id-ID" sz="1400" dirty="0">
                        <a:latin typeface="+mn-lt"/>
                        <a:ea typeface="Calibri"/>
                        <a:cs typeface="Times New Roman"/>
                      </a:endParaRPr>
                    </a:p>
                  </a:txBody>
                  <a:tcPr marL="16464" marR="1646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50838" lvl="0" indent="-173038">
                        <a:lnSpc>
                          <a:spcPct val="100000"/>
                        </a:lnSpc>
                        <a:spcBef>
                          <a:spcPts val="0"/>
                        </a:spcBef>
                        <a:spcAft>
                          <a:spcPts val="0"/>
                        </a:spcAft>
                        <a:buFont typeface="Arial"/>
                        <a:buChar char="-"/>
                      </a:pPr>
                      <a:r>
                        <a:rPr lang="id-ID" sz="1300" dirty="0">
                          <a:latin typeface="+mn-lt"/>
                          <a:ea typeface="Calibri"/>
                          <a:cs typeface="Arial"/>
                        </a:rPr>
                        <a:t>Mensupervisi (memonitor) aktivitas pelaksanaan asesmen dan pengukuran TKT;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Mereveiw draf laporan hasil asesmen dan pengukuran TKT; </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Melaksanakan tugas verifikasi terhadap hasil asesmen dan pengukuran TKT;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Membuat berita acara verifikasi terhadap hasil asesmen dan pengukuran TKT;</a:t>
                      </a:r>
                      <a:endParaRPr lang="id-ID" sz="1300" dirty="0">
                        <a:latin typeface="+mn-lt"/>
                        <a:ea typeface="Times New Roman"/>
                        <a:cs typeface="Times New Roman"/>
                      </a:endParaRPr>
                    </a:p>
                    <a:p>
                      <a:pPr marL="350838" lvl="0" indent="-173038">
                        <a:lnSpc>
                          <a:spcPct val="100000"/>
                        </a:lnSpc>
                        <a:spcBef>
                          <a:spcPts val="0"/>
                        </a:spcBef>
                        <a:spcAft>
                          <a:spcPts val="0"/>
                        </a:spcAft>
                        <a:buFont typeface="Arial"/>
                        <a:buChar char="-"/>
                      </a:pPr>
                      <a:r>
                        <a:rPr lang="id-ID" sz="1300" dirty="0">
                          <a:latin typeface="+mn-lt"/>
                          <a:ea typeface="Calibri"/>
                          <a:cs typeface="Arial"/>
                        </a:rPr>
                        <a:t>Membuat laporan hasil verifikasi kepada Kepala Unit/institusi/lembaga untuk selanjutnya dilakukan validasi dan </a:t>
                      </a:r>
                      <a:r>
                        <a:rPr lang="id-ID" sz="1300" i="1" dirty="0">
                          <a:latin typeface="+mn-lt"/>
                          <a:ea typeface="Calibri"/>
                          <a:cs typeface="Arial"/>
                        </a:rPr>
                        <a:t>approval</a:t>
                      </a:r>
                      <a:r>
                        <a:rPr lang="id-ID" sz="1300" dirty="0">
                          <a:latin typeface="+mn-lt"/>
                          <a:ea typeface="Calibri"/>
                          <a:cs typeface="Arial"/>
                        </a:rPr>
                        <a:t>.</a:t>
                      </a:r>
                      <a:endParaRPr lang="id-ID" sz="1300" dirty="0">
                        <a:latin typeface="+mn-lt"/>
                        <a:ea typeface="Times New Roman"/>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Bef>
                          <a:spcPts val="0"/>
                        </a:spcBef>
                        <a:spcAft>
                          <a:spcPts val="0"/>
                        </a:spcAft>
                      </a:pPr>
                      <a:r>
                        <a:rPr lang="id-ID" sz="1300" dirty="0">
                          <a:latin typeface="+mn-lt"/>
                          <a:ea typeface="Calibri"/>
                          <a:cs typeface="Arial"/>
                        </a:rPr>
                        <a:t>ASE.TKT02.010.01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ASE.TKT02.011.01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ASE.TKT04.016.01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ASE.TKT04.017.01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ASE.TKT04.018.01</a:t>
                      </a:r>
                      <a:endParaRPr lang="id-ID" sz="1300" dirty="0">
                        <a:latin typeface="+mn-lt"/>
                        <a:ea typeface="Calibri"/>
                        <a:cs typeface="Times New Roman"/>
                      </a:endParaRPr>
                    </a:p>
                    <a:p>
                      <a:pPr>
                        <a:lnSpc>
                          <a:spcPct val="100000"/>
                        </a:lnSpc>
                        <a:spcBef>
                          <a:spcPts val="0"/>
                        </a:spcBef>
                        <a:spcAft>
                          <a:spcPts val="0"/>
                        </a:spcAft>
                      </a:pPr>
                      <a:r>
                        <a:rPr lang="id-ID" sz="1300" dirty="0">
                          <a:latin typeface="+mn-lt"/>
                          <a:ea typeface="Calibri"/>
                          <a:cs typeface="Arial"/>
                        </a:rPr>
                        <a:t>ASE.TKT04.019.01</a:t>
                      </a:r>
                      <a:endParaRPr lang="id-ID" sz="1300" dirty="0">
                        <a:latin typeface="+mn-lt"/>
                        <a:ea typeface="Calibri"/>
                        <a:cs typeface="Times New Roman"/>
                      </a:endParaRPr>
                    </a:p>
                    <a:p>
                      <a:pPr>
                        <a:lnSpc>
                          <a:spcPct val="100000"/>
                        </a:lnSpc>
                        <a:spcBef>
                          <a:spcPts val="0"/>
                        </a:spcBef>
                        <a:spcAft>
                          <a:spcPts val="0"/>
                        </a:spcAft>
                      </a:pPr>
                      <a:r>
                        <a:rPr lang="id-ID" sz="1300" b="1" dirty="0">
                          <a:latin typeface="+mn-lt"/>
                          <a:ea typeface="Calibri"/>
                          <a:cs typeface="Times New Roman"/>
                        </a:rPr>
                        <a:t>(6 unit kompetensi)</a:t>
                      </a:r>
                      <a:endParaRPr lang="id-ID" sz="1300" dirty="0">
                        <a:latin typeface="+mn-lt"/>
                        <a:ea typeface="Calibri"/>
                        <a:cs typeface="Times New Roman"/>
                      </a:endParaRPr>
                    </a:p>
                  </a:txBody>
                  <a:tcPr marL="16464" marR="164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a:xfrm>
            <a:off x="628650" y="140677"/>
            <a:ext cx="7886700" cy="745589"/>
          </a:xfrm>
        </p:spPr>
        <p:txBody>
          <a:bodyPr>
            <a:normAutofit fontScale="90000"/>
          </a:bodyPr>
          <a:lstStyle/>
          <a:p>
            <a:r>
              <a:rPr lang="id-ID" b="1" smtClean="0">
                <a:solidFill>
                  <a:srgbClr val="0000FF"/>
                </a:solidFill>
              </a:rPr>
              <a:t>Kompetensi Penilai TKT (</a:t>
            </a:r>
            <a:r>
              <a:rPr lang="id-ID" b="1" i="1" smtClean="0">
                <a:solidFill>
                  <a:srgbClr val="0000FF"/>
                </a:solidFill>
              </a:rPr>
              <a:t>ASESOR TKT</a:t>
            </a:r>
            <a:r>
              <a:rPr lang="id-ID" b="1" smtClean="0">
                <a:solidFill>
                  <a:srgbClr val="0000FF"/>
                </a:solidFill>
              </a:rPr>
              <a:t>);</a:t>
            </a:r>
            <a:r>
              <a:rPr lang="id-ID" sz="2700" b="1" i="1" smtClean="0">
                <a:solidFill>
                  <a:srgbClr val="FF0000"/>
                </a:solidFill>
              </a:rPr>
              <a:t> sedang disiapkan</a:t>
            </a:r>
            <a:endParaRPr lang="id-ID" b="1" i="1">
              <a:solidFill>
                <a:srgbClr val="FF0000"/>
              </a:solidFill>
            </a:endParaRPr>
          </a:p>
        </p:txBody>
      </p:sp>
    </p:spTree>
    <p:extLst>
      <p:ext uri="{BB962C8B-B14F-4D97-AF65-F5344CB8AC3E}">
        <p14:creationId xmlns:p14="http://schemas.microsoft.com/office/powerpoint/2010/main" val="3547646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922358" y="2291824"/>
            <a:ext cx="2899222" cy="4572115"/>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2" name="Diagram 1"/>
          <p:cNvGraphicFramePr/>
          <p:nvPr>
            <p:extLst/>
          </p:nvPr>
        </p:nvGraphicFramePr>
        <p:xfrm>
          <a:off x="908776" y="2430989"/>
          <a:ext cx="3006332" cy="4325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9" name="Rectangle 58"/>
          <p:cNvSpPr/>
          <p:nvPr/>
        </p:nvSpPr>
        <p:spPr>
          <a:xfrm>
            <a:off x="3830204" y="2301622"/>
            <a:ext cx="5199440" cy="4545868"/>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a:spLocks noChangeAspect="1"/>
          </p:cNvSpPr>
          <p:nvPr/>
        </p:nvSpPr>
        <p:spPr>
          <a:xfrm>
            <a:off x="-18510" y="2021768"/>
            <a:ext cx="1257303" cy="1676215"/>
          </a:xfrm>
          <a:prstGeom prst="ellipse">
            <a:avLst/>
          </a:prstGeom>
          <a:solidFill>
            <a:srgbClr val="9900C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id-ID" sz="5400" dirty="0">
                <a:effectLst>
                  <a:glow rad="101600">
                    <a:srgbClr val="FFFF00">
                      <a:alpha val="40000"/>
                    </a:srgbClr>
                  </a:glow>
                </a:effectLst>
              </a:rPr>
              <a:t>LSP</a:t>
            </a:r>
          </a:p>
        </p:txBody>
      </p:sp>
      <p:cxnSp>
        <p:nvCxnSpPr>
          <p:cNvPr id="45" name="Elbow Connector 44"/>
          <p:cNvCxnSpPr/>
          <p:nvPr/>
        </p:nvCxnSpPr>
        <p:spPr>
          <a:xfrm rot="16200000" flipH="1" flipV="1">
            <a:off x="2669131" y="-417714"/>
            <a:ext cx="1070491" cy="4299422"/>
          </a:xfrm>
          <a:prstGeom prst="bentConnector3">
            <a:avLst>
              <a:gd name="adj1" fmla="val -14237"/>
            </a:avLst>
          </a:prstGeom>
          <a:ln w="19050">
            <a:solidFill>
              <a:srgbClr val="0000FF"/>
            </a:solidFill>
            <a:tailEnd type="none"/>
          </a:ln>
        </p:spPr>
        <p:style>
          <a:lnRef idx="3">
            <a:schemeClr val="accent2"/>
          </a:lnRef>
          <a:fillRef idx="0">
            <a:schemeClr val="accent2"/>
          </a:fillRef>
          <a:effectRef idx="2">
            <a:schemeClr val="accent2"/>
          </a:effectRef>
          <a:fontRef idx="minor">
            <a:schemeClr val="tx1"/>
          </a:fontRef>
        </p:style>
      </p:cxnSp>
      <p:graphicFrame>
        <p:nvGraphicFramePr>
          <p:cNvPr id="35" name="Diagram 34"/>
          <p:cNvGraphicFramePr/>
          <p:nvPr>
            <p:extLst>
              <p:ext uri="{D42A27DB-BD31-4B8C-83A1-F6EECF244321}">
                <p14:modId xmlns:p14="http://schemas.microsoft.com/office/powerpoint/2010/main" val="429084778"/>
              </p:ext>
            </p:extLst>
          </p:nvPr>
        </p:nvGraphicFramePr>
        <p:xfrm>
          <a:off x="3793041" y="2390080"/>
          <a:ext cx="2697745" cy="43661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7" name="Group 56"/>
          <p:cNvGrpSpPr/>
          <p:nvPr/>
        </p:nvGrpSpPr>
        <p:grpSpPr>
          <a:xfrm>
            <a:off x="8110965" y="2450038"/>
            <a:ext cx="767228" cy="4306188"/>
            <a:chOff x="9117621" y="3212976"/>
            <a:chExt cx="1317909" cy="3096344"/>
          </a:xfrm>
        </p:grpSpPr>
        <p:sp>
          <p:nvSpPr>
            <p:cNvPr id="43" name="Rectangular Callout 4"/>
            <p:cNvSpPr/>
            <p:nvPr/>
          </p:nvSpPr>
          <p:spPr>
            <a:xfrm>
              <a:off x="9149996" y="4061724"/>
              <a:ext cx="1266484" cy="2247596"/>
            </a:xfrm>
            <a:prstGeom prst="rect">
              <a:avLst/>
            </a:prstGeom>
            <a:solidFill>
              <a:srgbClr val="CCCC00"/>
            </a:solidFill>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vert270" wrap="square" lIns="228600" tIns="228600" rIns="228600" bIns="228600" numCol="1" spcCol="1270" anchor="ctr" anchorCtr="0">
              <a:noAutofit/>
            </a:bodyPr>
            <a:lstStyle/>
            <a:p>
              <a:pPr marL="0" lvl="0" indent="0" defTabSz="3200400">
                <a:lnSpc>
                  <a:spcPct val="90000"/>
                </a:lnSpc>
                <a:spcBef>
                  <a:spcPct val="0"/>
                </a:spcBef>
                <a:spcAft>
                  <a:spcPct val="35000"/>
                </a:spcAft>
              </a:pPr>
              <a:r>
                <a:rPr lang="id-ID" sz="4000" kern="1200" smtClean="0">
                  <a:solidFill>
                    <a:schemeClr val="bg1"/>
                  </a:solidFill>
                  <a:latin typeface="+mj-lt"/>
                </a:rPr>
                <a:t>Teknometer</a:t>
              </a:r>
              <a:endParaRPr lang="id-ID" sz="4000" kern="1200">
                <a:solidFill>
                  <a:schemeClr val="bg1"/>
                </a:solidFill>
                <a:latin typeface="+mj-lt"/>
              </a:endParaRPr>
            </a:p>
          </p:txBody>
        </p:sp>
        <p:grpSp>
          <p:nvGrpSpPr>
            <p:cNvPr id="39" name="Group 38"/>
            <p:cNvGrpSpPr/>
            <p:nvPr/>
          </p:nvGrpSpPr>
          <p:grpSpPr>
            <a:xfrm>
              <a:off x="9117621" y="3212976"/>
              <a:ext cx="1317909" cy="1035049"/>
              <a:chOff x="3393365" y="0"/>
              <a:chExt cx="1341267" cy="609528"/>
            </a:xfrm>
          </p:grpSpPr>
          <p:sp>
            <p:nvSpPr>
              <p:cNvPr id="40" name="Rectangle 39"/>
              <p:cNvSpPr/>
              <p:nvPr/>
            </p:nvSpPr>
            <p:spPr>
              <a:xfrm>
                <a:off x="3393366" y="0"/>
                <a:ext cx="1341266" cy="60952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ectangle 40"/>
              <p:cNvSpPr/>
              <p:nvPr/>
            </p:nvSpPr>
            <p:spPr>
              <a:xfrm>
                <a:off x="3393365" y="22363"/>
                <a:ext cx="1341267" cy="551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1066800">
                  <a:lnSpc>
                    <a:spcPct val="90000"/>
                  </a:lnSpc>
                  <a:spcBef>
                    <a:spcPct val="0"/>
                  </a:spcBef>
                  <a:spcAft>
                    <a:spcPct val="35000"/>
                  </a:spcAft>
                </a:pPr>
                <a:r>
                  <a:rPr lang="id-ID" sz="2200" i="0" kern="1200" smtClean="0"/>
                  <a:t>Metode</a:t>
                </a:r>
                <a:r>
                  <a:rPr lang="id-ID" sz="2200" i="1" kern="1200" smtClean="0"/>
                  <a:t> </a:t>
                </a:r>
                <a:r>
                  <a:rPr lang="id-ID" sz="2000" i="1" kern="1200" smtClean="0"/>
                  <a:t>/</a:t>
                </a:r>
                <a:r>
                  <a:rPr lang="id-ID" sz="2800" i="1" kern="1200" smtClean="0"/>
                  <a:t>Tools</a:t>
                </a:r>
                <a:endParaRPr lang="id-ID" sz="2800" i="1" kern="1200"/>
              </a:p>
            </p:txBody>
          </p:sp>
        </p:grpSp>
      </p:grpSp>
      <p:cxnSp>
        <p:nvCxnSpPr>
          <p:cNvPr id="13" name="Elbow Connector 12"/>
          <p:cNvCxnSpPr>
            <a:stCxn id="37" idx="7"/>
            <a:endCxn id="7" idx="2"/>
          </p:cNvCxnSpPr>
          <p:nvPr/>
        </p:nvCxnSpPr>
        <p:spPr>
          <a:xfrm rot="5400000" flipH="1" flipV="1">
            <a:off x="2149206" y="643660"/>
            <a:ext cx="529045" cy="2718125"/>
          </a:xfrm>
          <a:prstGeom prst="bentConnector2">
            <a:avLst/>
          </a:prstGeom>
          <a:ln w="19050">
            <a:solidFill>
              <a:srgbClr val="0000FF"/>
            </a:solidFill>
            <a:tailEnd type="none"/>
          </a:ln>
        </p:spPr>
        <p:style>
          <a:lnRef idx="3">
            <a:schemeClr val="accent2"/>
          </a:lnRef>
          <a:fillRef idx="0">
            <a:schemeClr val="accent2"/>
          </a:fillRef>
          <a:effectRef idx="2">
            <a:schemeClr val="accent2"/>
          </a:effectRef>
          <a:fontRef idx="minor">
            <a:schemeClr val="tx1"/>
          </a:fontRef>
        </p:style>
      </p:cxnSp>
      <p:cxnSp>
        <p:nvCxnSpPr>
          <p:cNvPr id="44" name="Elbow Connector 43"/>
          <p:cNvCxnSpPr>
            <a:stCxn id="7" idx="6"/>
            <a:endCxn id="36" idx="2"/>
          </p:cNvCxnSpPr>
          <p:nvPr/>
        </p:nvCxnSpPr>
        <p:spPr>
          <a:xfrm>
            <a:off x="4574601" y="1738198"/>
            <a:ext cx="378580" cy="410"/>
          </a:xfrm>
          <a:prstGeom prst="bentConnector3">
            <a:avLst>
              <a:gd name="adj1" fmla="val 50000"/>
            </a:avLst>
          </a:prstGeom>
          <a:ln w="19050">
            <a:solidFill>
              <a:srgbClr val="0000FF"/>
            </a:solidFill>
            <a:tailEnd type="none"/>
          </a:ln>
        </p:spPr>
        <p:style>
          <a:lnRef idx="3">
            <a:schemeClr val="accent2"/>
          </a:lnRef>
          <a:fillRef idx="0">
            <a:schemeClr val="accent2"/>
          </a:fillRef>
          <a:effectRef idx="2">
            <a:schemeClr val="accent2"/>
          </a:effectRef>
          <a:fontRef idx="minor">
            <a:schemeClr val="tx1"/>
          </a:fontRef>
        </p:style>
      </p:cxnSp>
      <p:graphicFrame>
        <p:nvGraphicFramePr>
          <p:cNvPr id="8" name="Diagram 7"/>
          <p:cNvGraphicFramePr/>
          <p:nvPr>
            <p:extLst/>
          </p:nvPr>
        </p:nvGraphicFramePr>
        <p:xfrm>
          <a:off x="6257791" y="1963176"/>
          <a:ext cx="1932611" cy="51978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0" name="Isosceles Triangle 59"/>
          <p:cNvSpPr/>
          <p:nvPr/>
        </p:nvSpPr>
        <p:spPr>
          <a:xfrm>
            <a:off x="6843489" y="1537598"/>
            <a:ext cx="2171291" cy="758325"/>
          </a:xfrm>
          <a:prstGeom prst="triangle">
            <a:avLst>
              <a:gd name="adj" fmla="val 49124"/>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id-ID"/>
          </a:p>
        </p:txBody>
      </p:sp>
      <p:sp>
        <p:nvSpPr>
          <p:cNvPr id="61" name="Rectangle 60"/>
          <p:cNvSpPr/>
          <p:nvPr/>
        </p:nvSpPr>
        <p:spPr>
          <a:xfrm>
            <a:off x="6192180" y="1522884"/>
            <a:ext cx="1311314" cy="1200329"/>
          </a:xfrm>
          <a:prstGeom prst="rect">
            <a:avLst/>
          </a:prstGeom>
        </p:spPr>
        <p:txBody>
          <a:bodyPr wrap="square">
            <a:spAutoFit/>
          </a:bodyPr>
          <a:lstStyle/>
          <a:p>
            <a:pPr algn="ctr"/>
            <a:r>
              <a:rPr lang="id-ID" b="1" i="1"/>
              <a:t> PENGUKURAN  </a:t>
            </a:r>
          </a:p>
          <a:p>
            <a:pPr algn="ctr"/>
            <a:r>
              <a:rPr lang="id-ID" b="1" i="1"/>
              <a:t>TKT</a:t>
            </a:r>
          </a:p>
        </p:txBody>
      </p:sp>
      <p:sp>
        <p:nvSpPr>
          <p:cNvPr id="36" name="Oval 35"/>
          <p:cNvSpPr>
            <a:spLocks noChangeAspect="1"/>
          </p:cNvSpPr>
          <p:nvPr/>
        </p:nvSpPr>
        <p:spPr>
          <a:xfrm>
            <a:off x="4953181" y="1204126"/>
            <a:ext cx="801811" cy="1068964"/>
          </a:xfrm>
          <a:prstGeom prst="ellipse">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id-ID" sz="2800" smtClean="0">
                <a:effectLst>
                  <a:glow rad="101600">
                    <a:srgbClr val="FFFF00">
                      <a:alpha val="40000"/>
                    </a:srgbClr>
                  </a:glow>
                </a:effectLst>
              </a:rPr>
              <a:t>TUK</a:t>
            </a:r>
            <a:endParaRPr lang="id-ID" sz="2800" dirty="0">
              <a:effectLst>
                <a:glow rad="101600">
                  <a:srgbClr val="FFFF00">
                    <a:alpha val="40000"/>
                  </a:srgbClr>
                </a:glow>
              </a:effectLst>
            </a:endParaRPr>
          </a:p>
        </p:txBody>
      </p:sp>
      <p:sp>
        <p:nvSpPr>
          <p:cNvPr id="7" name="Oval 6"/>
          <p:cNvSpPr>
            <a:spLocks noChangeAspect="1"/>
          </p:cNvSpPr>
          <p:nvPr/>
        </p:nvSpPr>
        <p:spPr>
          <a:xfrm>
            <a:off x="3772791" y="1203716"/>
            <a:ext cx="801811" cy="1068964"/>
          </a:xfrm>
          <a:prstGeom prst="ellipse">
            <a:avLst/>
          </a:prstGeom>
          <a:solidFill>
            <a:srgbClr val="0000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id-ID" sz="2800" smtClean="0">
                <a:effectLst>
                  <a:glow rad="101600">
                    <a:srgbClr val="FFFF00">
                      <a:alpha val="40000"/>
                    </a:srgbClr>
                  </a:glow>
                </a:effectLst>
              </a:rPr>
              <a:t>LDP</a:t>
            </a:r>
            <a:endParaRPr lang="id-ID" sz="2800" dirty="0">
              <a:effectLst>
                <a:glow rad="101600">
                  <a:srgbClr val="FFFF00">
                    <a:alpha val="40000"/>
                  </a:srgbClr>
                </a:glow>
              </a:effectLst>
            </a:endParaRPr>
          </a:p>
        </p:txBody>
      </p:sp>
      <p:sp>
        <p:nvSpPr>
          <p:cNvPr id="66" name="Flowchart: Process 65"/>
          <p:cNvSpPr/>
          <p:nvPr/>
        </p:nvSpPr>
        <p:spPr>
          <a:xfrm>
            <a:off x="5245503" y="44625"/>
            <a:ext cx="1390331" cy="89157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smtClean="0"/>
              <a:t>Aktivitas Riset</a:t>
            </a:r>
            <a:endParaRPr lang="id-ID" sz="4800"/>
          </a:p>
        </p:txBody>
      </p:sp>
      <p:sp>
        <p:nvSpPr>
          <p:cNvPr id="68" name="Flowchart: Document 67"/>
          <p:cNvSpPr/>
          <p:nvPr/>
        </p:nvSpPr>
        <p:spPr>
          <a:xfrm>
            <a:off x="7033989" y="434381"/>
            <a:ext cx="864096" cy="1034883"/>
          </a:xfrm>
          <a:prstGeom prst="flowChartDocument">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smtClean="0"/>
              <a:t>Hasil Riset</a:t>
            </a:r>
            <a:endParaRPr lang="id-ID" sz="2000"/>
          </a:p>
        </p:txBody>
      </p:sp>
      <p:sp>
        <p:nvSpPr>
          <p:cNvPr id="69" name="Flowchart: Multidocument 68"/>
          <p:cNvSpPr/>
          <p:nvPr/>
        </p:nvSpPr>
        <p:spPr>
          <a:xfrm>
            <a:off x="7971102" y="372724"/>
            <a:ext cx="827654" cy="1054911"/>
          </a:xfrm>
          <a:prstGeom prst="flowChartMultidocument">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smtClean="0"/>
              <a:t>Hasil Riset</a:t>
            </a:r>
            <a:endParaRPr lang="id-ID" sz="2000"/>
          </a:p>
        </p:txBody>
      </p:sp>
      <p:sp>
        <p:nvSpPr>
          <p:cNvPr id="70" name="Isosceles Triangle 69"/>
          <p:cNvSpPr/>
          <p:nvPr/>
        </p:nvSpPr>
        <p:spPr>
          <a:xfrm rot="5400000">
            <a:off x="6395339" y="394925"/>
            <a:ext cx="734554" cy="2061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Rectangle 70"/>
          <p:cNvSpPr/>
          <p:nvPr/>
        </p:nvSpPr>
        <p:spPr>
          <a:xfrm>
            <a:off x="6886626" y="128389"/>
            <a:ext cx="2117807" cy="1378154"/>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6" name="Picture 7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998" y="84504"/>
            <a:ext cx="1160933" cy="815675"/>
          </a:xfrm>
          <a:prstGeom prst="rect">
            <a:avLst/>
          </a:prstGeom>
          <a:ln w="88900" cap="sq" cmpd="thickThin">
            <a:solidFill>
              <a:srgbClr val="000000"/>
            </a:solidFill>
            <a:prstDash val="solid"/>
            <a:miter lim="800000"/>
          </a:ln>
          <a:effectLst>
            <a:innerShdw blurRad="76200">
              <a:srgbClr val="000000"/>
            </a:innerShdw>
          </a:effectLst>
        </p:spPr>
      </p:pic>
      <p:cxnSp>
        <p:nvCxnSpPr>
          <p:cNvPr id="80" name="Elbow Connector 79"/>
          <p:cNvCxnSpPr>
            <a:stCxn id="76" idx="2"/>
            <a:endCxn id="37" idx="0"/>
          </p:cNvCxnSpPr>
          <p:nvPr/>
        </p:nvCxnSpPr>
        <p:spPr>
          <a:xfrm flipH="1">
            <a:off x="610142" y="900179"/>
            <a:ext cx="5323" cy="1121589"/>
          </a:xfrm>
          <a:prstGeom prst="straightConnector1">
            <a:avLst/>
          </a:prstGeom>
          <a:ln w="44450">
            <a:solidFill>
              <a:srgbClr val="FF0000"/>
            </a:solidFill>
            <a:tailEnd type="stealth" w="lg"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045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up)">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left)">
                                      <p:cBhvr>
                                        <p:cTn id="44" dur="500"/>
                                        <p:tgtEl>
                                          <p:spTgt spid="70"/>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500"/>
                                        <p:tgtEl>
                                          <p:spTgt spid="68"/>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left)">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down)">
                                      <p:cBhvr>
                                        <p:cTn id="61" dur="500"/>
                                        <p:tgtEl>
                                          <p:spTgt spid="60"/>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wipe(left)">
                                      <p:cBhvr>
                                        <p:cTn id="65" dur="500"/>
                                        <p:tgtEl>
                                          <p:spTgt spid="6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up)">
                                      <p:cBhvr>
                                        <p:cTn id="70" dur="500"/>
                                        <p:tgtEl>
                                          <p:spTgt spid="76"/>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wipe(up)">
                                      <p:cBhvr>
                                        <p:cTn id="74" dur="500"/>
                                        <p:tgtEl>
                                          <p:spTgt spid="80"/>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wipe(left)">
                                      <p:cBhvr>
                                        <p:cTn id="78" dur="500"/>
                                        <p:tgtEl>
                                          <p:spTgt spid="13"/>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par>
                          <p:cTn id="83" fill="hold">
                            <p:stCondLst>
                              <p:cond delay="2000"/>
                            </p:stCondLst>
                            <p:childTnLst>
                              <p:par>
                                <p:cTn id="84" presetID="22" presetClass="entr" presetSubtype="8" fill="hold"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500"/>
                                        <p:tgtEl>
                                          <p:spTgt spid="45"/>
                                        </p:tgtEl>
                                      </p:cBhvr>
                                    </p:animEffect>
                                  </p:childTnLst>
                                </p:cTn>
                              </p:par>
                            </p:childTnLst>
                          </p:cTn>
                        </p:par>
                        <p:par>
                          <p:cTn id="87" fill="hold">
                            <p:stCondLst>
                              <p:cond delay="2500"/>
                            </p:stCondLst>
                            <p:childTnLst>
                              <p:par>
                                <p:cTn id="88" presetID="10" presetClass="entr" presetSubtype="0"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Graphic spid="2" grpId="0">
        <p:bldAsOne/>
      </p:bldGraphic>
      <p:bldP spid="59" grpId="0" animBg="1"/>
      <p:bldP spid="37" grpId="0" animBg="1"/>
      <p:bldGraphic spid="35" grpId="0">
        <p:bldAsOne/>
      </p:bldGraphic>
      <p:bldGraphic spid="8" grpId="0">
        <p:bldAsOne/>
      </p:bldGraphic>
      <p:bldP spid="60" grpId="0" animBg="1"/>
      <p:bldP spid="61" grpId="0"/>
      <p:bldP spid="36" grpId="0" animBg="1"/>
      <p:bldP spid="7" grpId="0" animBg="1"/>
      <p:bldP spid="66" grpId="0" animBg="1"/>
      <p:bldP spid="68" grpId="0" animBg="1"/>
      <p:bldP spid="69" grpId="0" animBg="1"/>
      <p:bldP spid="70" grpId="0" animBg="1"/>
      <p:bldP spid="7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794568" y="673464"/>
            <a:ext cx="7334476" cy="6067905"/>
          </a:xfrm>
          <a:custGeom>
            <a:avLst/>
            <a:gdLst>
              <a:gd name="connsiteX0" fmla="*/ 0 w 7001463"/>
              <a:gd name="connsiteY0" fmla="*/ 4787711 h 4787711"/>
              <a:gd name="connsiteX1" fmla="*/ 1493520 w 7001463"/>
              <a:gd name="connsiteY1" fmla="*/ 3477071 h 4787711"/>
              <a:gd name="connsiteX2" fmla="*/ 3413760 w 7001463"/>
              <a:gd name="connsiteY2" fmla="*/ 1648271 h 4787711"/>
              <a:gd name="connsiteX3" fmla="*/ 5593080 w 7001463"/>
              <a:gd name="connsiteY3" fmla="*/ 1541591 h 4787711"/>
              <a:gd name="connsiteX4" fmla="*/ 6858000 w 7001463"/>
              <a:gd name="connsiteY4" fmla="*/ 215711 h 4787711"/>
              <a:gd name="connsiteX5" fmla="*/ 6918960 w 7001463"/>
              <a:gd name="connsiteY5" fmla="*/ 17591 h 4787711"/>
              <a:gd name="connsiteX0" fmla="*/ 0 w 7001463"/>
              <a:gd name="connsiteY0" fmla="*/ 4787711 h 4787711"/>
              <a:gd name="connsiteX1" fmla="*/ 1493520 w 7001463"/>
              <a:gd name="connsiteY1" fmla="*/ 3477071 h 4787711"/>
              <a:gd name="connsiteX2" fmla="*/ 3609703 w 7001463"/>
              <a:gd name="connsiteY2" fmla="*/ 1996614 h 4787711"/>
              <a:gd name="connsiteX3" fmla="*/ 5593080 w 7001463"/>
              <a:gd name="connsiteY3" fmla="*/ 1541591 h 4787711"/>
              <a:gd name="connsiteX4" fmla="*/ 6858000 w 7001463"/>
              <a:gd name="connsiteY4" fmla="*/ 215711 h 4787711"/>
              <a:gd name="connsiteX5" fmla="*/ 6918960 w 7001463"/>
              <a:gd name="connsiteY5" fmla="*/ 17591 h 4787711"/>
              <a:gd name="connsiteX0" fmla="*/ 0 w 7001463"/>
              <a:gd name="connsiteY0" fmla="*/ 4787711 h 4787711"/>
              <a:gd name="connsiteX1" fmla="*/ 1493520 w 7001463"/>
              <a:gd name="connsiteY1" fmla="*/ 3477071 h 4787711"/>
              <a:gd name="connsiteX2" fmla="*/ 3609703 w 7001463"/>
              <a:gd name="connsiteY2" fmla="*/ 1996614 h 4787711"/>
              <a:gd name="connsiteX3" fmla="*/ 5669280 w 7001463"/>
              <a:gd name="connsiteY3" fmla="*/ 1389191 h 4787711"/>
              <a:gd name="connsiteX4" fmla="*/ 6858000 w 7001463"/>
              <a:gd name="connsiteY4" fmla="*/ 215711 h 4787711"/>
              <a:gd name="connsiteX5" fmla="*/ 6918960 w 7001463"/>
              <a:gd name="connsiteY5" fmla="*/ 17591 h 4787711"/>
              <a:gd name="connsiteX0" fmla="*/ 0 w 7001463"/>
              <a:gd name="connsiteY0" fmla="*/ 4787711 h 4787711"/>
              <a:gd name="connsiteX1" fmla="*/ 1493520 w 7001463"/>
              <a:gd name="connsiteY1" fmla="*/ 3477071 h 4787711"/>
              <a:gd name="connsiteX2" fmla="*/ 1918063 w 7001463"/>
              <a:gd name="connsiteY2" fmla="*/ 2987214 h 4787711"/>
              <a:gd name="connsiteX3" fmla="*/ 3609703 w 7001463"/>
              <a:gd name="connsiteY3" fmla="*/ 1996614 h 4787711"/>
              <a:gd name="connsiteX4" fmla="*/ 5669280 w 7001463"/>
              <a:gd name="connsiteY4" fmla="*/ 1389191 h 4787711"/>
              <a:gd name="connsiteX5" fmla="*/ 6858000 w 7001463"/>
              <a:gd name="connsiteY5" fmla="*/ 215711 h 4787711"/>
              <a:gd name="connsiteX6" fmla="*/ 6918960 w 7001463"/>
              <a:gd name="connsiteY6" fmla="*/ 17591 h 4787711"/>
              <a:gd name="connsiteX0" fmla="*/ 0 w 7001463"/>
              <a:gd name="connsiteY0" fmla="*/ 4787711 h 4787711"/>
              <a:gd name="connsiteX1" fmla="*/ 1406435 w 7001463"/>
              <a:gd name="connsiteY1" fmla="*/ 3444414 h 4787711"/>
              <a:gd name="connsiteX2" fmla="*/ 1918063 w 7001463"/>
              <a:gd name="connsiteY2" fmla="*/ 2987214 h 4787711"/>
              <a:gd name="connsiteX3" fmla="*/ 3609703 w 7001463"/>
              <a:gd name="connsiteY3" fmla="*/ 1996614 h 4787711"/>
              <a:gd name="connsiteX4" fmla="*/ 5669280 w 7001463"/>
              <a:gd name="connsiteY4" fmla="*/ 1389191 h 4787711"/>
              <a:gd name="connsiteX5" fmla="*/ 6858000 w 7001463"/>
              <a:gd name="connsiteY5" fmla="*/ 215711 h 4787711"/>
              <a:gd name="connsiteX6" fmla="*/ 6918960 w 7001463"/>
              <a:gd name="connsiteY6" fmla="*/ 17591 h 4787711"/>
              <a:gd name="connsiteX0" fmla="*/ 0 w 7001463"/>
              <a:gd name="connsiteY0" fmla="*/ 4787711 h 4787711"/>
              <a:gd name="connsiteX1" fmla="*/ 1406435 w 7001463"/>
              <a:gd name="connsiteY1" fmla="*/ 3444414 h 4787711"/>
              <a:gd name="connsiteX2" fmla="*/ 2131757 w 7001463"/>
              <a:gd name="connsiteY2" fmla="*/ 2872454 h 4787711"/>
              <a:gd name="connsiteX3" fmla="*/ 3609703 w 7001463"/>
              <a:gd name="connsiteY3" fmla="*/ 1996614 h 4787711"/>
              <a:gd name="connsiteX4" fmla="*/ 5669280 w 7001463"/>
              <a:gd name="connsiteY4" fmla="*/ 1389191 h 4787711"/>
              <a:gd name="connsiteX5" fmla="*/ 6858000 w 7001463"/>
              <a:gd name="connsiteY5" fmla="*/ 215711 h 4787711"/>
              <a:gd name="connsiteX6" fmla="*/ 6918960 w 7001463"/>
              <a:gd name="connsiteY6" fmla="*/ 17591 h 4787711"/>
              <a:gd name="connsiteX0" fmla="*/ 0 w 7001463"/>
              <a:gd name="connsiteY0" fmla="*/ 4787711 h 4787711"/>
              <a:gd name="connsiteX1" fmla="*/ 1021787 w 7001463"/>
              <a:gd name="connsiteY1" fmla="*/ 3800169 h 4787711"/>
              <a:gd name="connsiteX2" fmla="*/ 2131757 w 7001463"/>
              <a:gd name="connsiteY2" fmla="*/ 2872454 h 4787711"/>
              <a:gd name="connsiteX3" fmla="*/ 3609703 w 7001463"/>
              <a:gd name="connsiteY3" fmla="*/ 1996614 h 4787711"/>
              <a:gd name="connsiteX4" fmla="*/ 5669280 w 7001463"/>
              <a:gd name="connsiteY4" fmla="*/ 1389191 h 4787711"/>
              <a:gd name="connsiteX5" fmla="*/ 6858000 w 7001463"/>
              <a:gd name="connsiteY5" fmla="*/ 215711 h 4787711"/>
              <a:gd name="connsiteX6" fmla="*/ 6918960 w 7001463"/>
              <a:gd name="connsiteY6" fmla="*/ 17591 h 4787711"/>
              <a:gd name="connsiteX0" fmla="*/ 0 w 7001463"/>
              <a:gd name="connsiteY0" fmla="*/ 4787711 h 4787711"/>
              <a:gd name="connsiteX1" fmla="*/ 1021787 w 7001463"/>
              <a:gd name="connsiteY1" fmla="*/ 3800169 h 4787711"/>
              <a:gd name="connsiteX2" fmla="*/ 2131757 w 7001463"/>
              <a:gd name="connsiteY2" fmla="*/ 2872454 h 4787711"/>
              <a:gd name="connsiteX3" fmla="*/ 3449433 w 7001463"/>
              <a:gd name="connsiteY3" fmla="*/ 2111374 h 4787711"/>
              <a:gd name="connsiteX4" fmla="*/ 5669280 w 7001463"/>
              <a:gd name="connsiteY4" fmla="*/ 1389191 h 4787711"/>
              <a:gd name="connsiteX5" fmla="*/ 6858000 w 7001463"/>
              <a:gd name="connsiteY5" fmla="*/ 215711 h 4787711"/>
              <a:gd name="connsiteX6" fmla="*/ 6918960 w 7001463"/>
              <a:gd name="connsiteY6" fmla="*/ 17591 h 4787711"/>
              <a:gd name="connsiteX0" fmla="*/ 0 w 7001463"/>
              <a:gd name="connsiteY0" fmla="*/ 4787711 h 4787711"/>
              <a:gd name="connsiteX1" fmla="*/ 1021787 w 7001463"/>
              <a:gd name="connsiteY1" fmla="*/ 3800169 h 4787711"/>
              <a:gd name="connsiteX2" fmla="*/ 2131757 w 7001463"/>
              <a:gd name="connsiteY2" fmla="*/ 2872454 h 4787711"/>
              <a:gd name="connsiteX3" fmla="*/ 3449433 w 7001463"/>
              <a:gd name="connsiteY3" fmla="*/ 2111374 h 4787711"/>
              <a:gd name="connsiteX4" fmla="*/ 5615857 w 7001463"/>
              <a:gd name="connsiteY4" fmla="*/ 1331811 h 4787711"/>
              <a:gd name="connsiteX5" fmla="*/ 6858000 w 7001463"/>
              <a:gd name="connsiteY5" fmla="*/ 215711 h 4787711"/>
              <a:gd name="connsiteX6" fmla="*/ 6918960 w 7001463"/>
              <a:gd name="connsiteY6" fmla="*/ 17591 h 4787711"/>
              <a:gd name="connsiteX0" fmla="*/ 0 w 7832581"/>
              <a:gd name="connsiteY0" fmla="*/ 5104712 h 5104712"/>
              <a:gd name="connsiteX1" fmla="*/ 1021787 w 7832581"/>
              <a:gd name="connsiteY1" fmla="*/ 4117170 h 5104712"/>
              <a:gd name="connsiteX2" fmla="*/ 2131757 w 7832581"/>
              <a:gd name="connsiteY2" fmla="*/ 3189455 h 5104712"/>
              <a:gd name="connsiteX3" fmla="*/ 3449433 w 7832581"/>
              <a:gd name="connsiteY3" fmla="*/ 2428375 h 5104712"/>
              <a:gd name="connsiteX4" fmla="*/ 5615857 w 7832581"/>
              <a:gd name="connsiteY4" fmla="*/ 1648812 h 5104712"/>
              <a:gd name="connsiteX5" fmla="*/ 6858000 w 7832581"/>
              <a:gd name="connsiteY5" fmla="*/ 532712 h 5104712"/>
              <a:gd name="connsiteX6" fmla="*/ 7827158 w 7832581"/>
              <a:gd name="connsiteY6" fmla="*/ 1788 h 5104712"/>
              <a:gd name="connsiteX0" fmla="*/ 0 w 7832581"/>
              <a:gd name="connsiteY0" fmla="*/ 5104712 h 5104712"/>
              <a:gd name="connsiteX1" fmla="*/ 1021787 w 7832581"/>
              <a:gd name="connsiteY1" fmla="*/ 4117170 h 5104712"/>
              <a:gd name="connsiteX2" fmla="*/ 2131757 w 7832581"/>
              <a:gd name="connsiteY2" fmla="*/ 3189455 h 5104712"/>
              <a:gd name="connsiteX3" fmla="*/ 3449433 w 7832581"/>
              <a:gd name="connsiteY3" fmla="*/ 2428375 h 5104712"/>
              <a:gd name="connsiteX4" fmla="*/ 5466271 w 7832581"/>
              <a:gd name="connsiteY4" fmla="*/ 1660288 h 5104712"/>
              <a:gd name="connsiteX5" fmla="*/ 6858000 w 7832581"/>
              <a:gd name="connsiteY5" fmla="*/ 532712 h 5104712"/>
              <a:gd name="connsiteX6" fmla="*/ 7827158 w 7832581"/>
              <a:gd name="connsiteY6" fmla="*/ 1788 h 5104712"/>
              <a:gd name="connsiteX0" fmla="*/ 0 w 7832179"/>
              <a:gd name="connsiteY0" fmla="*/ 5104213 h 5104213"/>
              <a:gd name="connsiteX1" fmla="*/ 1021787 w 7832179"/>
              <a:gd name="connsiteY1" fmla="*/ 4116671 h 5104213"/>
              <a:gd name="connsiteX2" fmla="*/ 2131757 w 7832179"/>
              <a:gd name="connsiteY2" fmla="*/ 3188956 h 5104213"/>
              <a:gd name="connsiteX3" fmla="*/ 3449433 w 7832179"/>
              <a:gd name="connsiteY3" fmla="*/ 2427876 h 5104213"/>
              <a:gd name="connsiteX4" fmla="*/ 5466271 w 7832179"/>
              <a:gd name="connsiteY4" fmla="*/ 1659789 h 5104213"/>
              <a:gd name="connsiteX5" fmla="*/ 6786801 w 7832179"/>
              <a:gd name="connsiteY5" fmla="*/ 660409 h 5104213"/>
              <a:gd name="connsiteX6" fmla="*/ 7827158 w 7832179"/>
              <a:gd name="connsiteY6" fmla="*/ 1289 h 5104213"/>
              <a:gd name="connsiteX0" fmla="*/ 0 w 7832179"/>
              <a:gd name="connsiteY0" fmla="*/ 5104213 h 5104213"/>
              <a:gd name="connsiteX1" fmla="*/ 1021787 w 7832179"/>
              <a:gd name="connsiteY1" fmla="*/ 4116671 h 5104213"/>
              <a:gd name="connsiteX2" fmla="*/ 2131757 w 7832179"/>
              <a:gd name="connsiteY2" fmla="*/ 3188956 h 5104213"/>
              <a:gd name="connsiteX3" fmla="*/ 3449433 w 7832179"/>
              <a:gd name="connsiteY3" fmla="*/ 2427876 h 5104213"/>
              <a:gd name="connsiteX4" fmla="*/ 5466271 w 7832179"/>
              <a:gd name="connsiteY4" fmla="*/ 1659789 h 5104213"/>
              <a:gd name="connsiteX5" fmla="*/ 6786801 w 7832179"/>
              <a:gd name="connsiteY5" fmla="*/ 660409 h 5104213"/>
              <a:gd name="connsiteX6" fmla="*/ 7827158 w 7832179"/>
              <a:gd name="connsiteY6" fmla="*/ 1289 h 510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179" h="5104213">
                <a:moveTo>
                  <a:pt x="0" y="5104213"/>
                </a:moveTo>
                <a:cubicBezTo>
                  <a:pt x="462280" y="4710513"/>
                  <a:pt x="666494" y="4435880"/>
                  <a:pt x="1021787" y="4116671"/>
                </a:cubicBezTo>
                <a:cubicBezTo>
                  <a:pt x="1377080" y="3797462"/>
                  <a:pt x="1727149" y="3470422"/>
                  <a:pt x="2131757" y="3188956"/>
                </a:cubicBezTo>
                <a:cubicBezTo>
                  <a:pt x="2536365" y="2907490"/>
                  <a:pt x="2893681" y="2682737"/>
                  <a:pt x="3449433" y="2427876"/>
                </a:cubicBezTo>
                <a:cubicBezTo>
                  <a:pt x="4005185" y="2173015"/>
                  <a:pt x="4910043" y="1954367"/>
                  <a:pt x="5466271" y="1659789"/>
                </a:cubicBezTo>
                <a:cubicBezTo>
                  <a:pt x="6022499" y="1365211"/>
                  <a:pt x="6138625" y="1170801"/>
                  <a:pt x="6786801" y="660409"/>
                </a:cubicBezTo>
                <a:cubicBezTo>
                  <a:pt x="7007781" y="406409"/>
                  <a:pt x="7907168" y="-26651"/>
                  <a:pt x="7827158" y="1289"/>
                </a:cubicBezTo>
              </a:path>
            </a:pathLst>
          </a:custGeom>
          <a:noFill/>
          <a:ln w="136525">
            <a:solidFill>
              <a:srgbClr val="0000FF"/>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rot="16200000">
            <a:off x="-2851436" y="3411557"/>
            <a:ext cx="684000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53625" y="-3502"/>
            <a:ext cx="6233922" cy="430726"/>
          </a:xfrm>
        </p:spPr>
        <p:txBody>
          <a:bodyPr>
            <a:noAutofit/>
          </a:bodyPr>
          <a:lstStyle/>
          <a:p>
            <a:r>
              <a:rPr lang="en-US" sz="3200" b="1"/>
              <a:t>Roadmap Capaian </a:t>
            </a:r>
            <a:r>
              <a:rPr lang="en-US" sz="3200" b="1" smtClean="0"/>
              <a:t>201</a:t>
            </a:r>
            <a:r>
              <a:rPr lang="id-ID" sz="3200" b="1" smtClean="0"/>
              <a:t>7-2019</a:t>
            </a:r>
            <a:endParaRPr lang="en-US" sz="3200" b="1"/>
          </a:p>
        </p:txBody>
      </p:sp>
      <p:sp>
        <p:nvSpPr>
          <p:cNvPr id="5" name="Oval 4"/>
          <p:cNvSpPr>
            <a:spLocks noChangeAspect="1"/>
          </p:cNvSpPr>
          <p:nvPr/>
        </p:nvSpPr>
        <p:spPr>
          <a:xfrm>
            <a:off x="6871904" y="170113"/>
            <a:ext cx="1660474" cy="168144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sz="1600" i="1" smtClean="0"/>
              <a:t>Kelembagaan &amp; Asesor TKT </a:t>
            </a:r>
            <a:r>
              <a:rPr lang="en-US" sz="1600" smtClean="0">
                <a:sym typeface="Wingdings 3"/>
              </a:rPr>
              <a:t></a:t>
            </a:r>
            <a:r>
              <a:rPr lang="en-US" sz="1600"/>
              <a:t/>
            </a:r>
            <a:br>
              <a:rPr lang="en-US" sz="1600"/>
            </a:br>
            <a:r>
              <a:rPr lang="id-ID" sz="1600" smtClean="0"/>
              <a:t>Penguasaan/  Pemanfaatan Teknologi</a:t>
            </a:r>
            <a:endParaRPr lang="en-US" sz="1600"/>
          </a:p>
        </p:txBody>
      </p:sp>
      <p:sp>
        <p:nvSpPr>
          <p:cNvPr id="3" name="Rectangle 2"/>
          <p:cNvSpPr/>
          <p:nvPr/>
        </p:nvSpPr>
        <p:spPr>
          <a:xfrm>
            <a:off x="5009320" y="5899194"/>
            <a:ext cx="4493985" cy="1569660"/>
          </a:xfrm>
          <a:prstGeom prst="rect">
            <a:avLst/>
          </a:prstGeom>
        </p:spPr>
        <p:txBody>
          <a:bodyPr wrap="square">
            <a:spAutoFit/>
          </a:bodyPr>
          <a:lstStyle/>
          <a:p>
            <a:r>
              <a:rPr lang="en-US" sz="2400" b="1" i="1" smtClean="0">
                <a:solidFill>
                  <a:srgbClr val="0000FF"/>
                </a:solidFill>
              </a:rPr>
              <a:t>Program</a:t>
            </a:r>
            <a:r>
              <a:rPr lang="id-ID" sz="2400" b="1" i="1" smtClean="0">
                <a:solidFill>
                  <a:srgbClr val="0000FF"/>
                </a:solidFill>
              </a:rPr>
              <a:t> Pengembangan Metoda &amp; Tools </a:t>
            </a:r>
            <a:br>
              <a:rPr lang="id-ID" sz="2400" b="1" i="1" smtClean="0">
                <a:solidFill>
                  <a:srgbClr val="0000FF"/>
                </a:solidFill>
              </a:rPr>
            </a:br>
            <a:r>
              <a:rPr lang="id-ID" sz="2400" b="1" i="1" smtClean="0">
                <a:solidFill>
                  <a:srgbClr val="0000FF"/>
                </a:solidFill>
              </a:rPr>
              <a:t>Untuk Strategi dan Audit Teknologi</a:t>
            </a:r>
            <a:endParaRPr lang="en-US" sz="2400">
              <a:solidFill>
                <a:srgbClr val="0000FF"/>
              </a:solidFill>
            </a:endParaRPr>
          </a:p>
        </p:txBody>
      </p:sp>
      <p:sp>
        <p:nvSpPr>
          <p:cNvPr id="9" name="Rectangle 8"/>
          <p:cNvSpPr/>
          <p:nvPr/>
        </p:nvSpPr>
        <p:spPr>
          <a:xfrm>
            <a:off x="3059832" y="5198638"/>
            <a:ext cx="2578088" cy="13267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2528796" y="6210952"/>
            <a:ext cx="2474497" cy="7464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35560" rIns="35560" bIns="35560" numCol="1" spcCol="1270" anchor="t" anchorCtr="0">
            <a:noAutofit/>
          </a:bodyPr>
          <a:lstStyle/>
          <a:p>
            <a:pPr marL="114300" lvl="1" indent="-114300" defTabSz="622300">
              <a:lnSpc>
                <a:spcPct val="90000"/>
              </a:lnSpc>
              <a:spcBef>
                <a:spcPct val="0"/>
              </a:spcBef>
              <a:spcAft>
                <a:spcPct val="15000"/>
              </a:spcAft>
              <a:buChar char="••"/>
            </a:pPr>
            <a:r>
              <a:rPr lang="id-ID" sz="1400" smtClean="0"/>
              <a:t>Menyiapkan Standar Kompetensi (SKKK)</a:t>
            </a:r>
            <a:endParaRPr lang="en-US" sz="1400"/>
          </a:p>
          <a:p>
            <a:pPr marL="114300" lvl="1" indent="-114300" defTabSz="622300">
              <a:lnSpc>
                <a:spcPct val="90000"/>
              </a:lnSpc>
              <a:spcBef>
                <a:spcPct val="0"/>
              </a:spcBef>
              <a:spcAft>
                <a:spcPct val="15000"/>
              </a:spcAft>
              <a:buChar char="••"/>
            </a:pPr>
            <a:r>
              <a:rPr lang="id-ID" sz="1400" smtClean="0"/>
              <a:t>Modul Pelatihan</a:t>
            </a:r>
            <a:endParaRPr lang="en-US" sz="1400"/>
          </a:p>
          <a:p>
            <a:pPr marL="114300" lvl="1" indent="-114300" defTabSz="622300">
              <a:lnSpc>
                <a:spcPct val="90000"/>
              </a:lnSpc>
              <a:spcBef>
                <a:spcPct val="0"/>
              </a:spcBef>
              <a:spcAft>
                <a:spcPct val="15000"/>
              </a:spcAft>
              <a:buChar char="••"/>
            </a:pPr>
            <a:r>
              <a:rPr lang="id-ID" sz="1400" smtClean="0"/>
              <a:t>Materi Uji</a:t>
            </a:r>
            <a:endParaRPr lang="en-US" sz="1400"/>
          </a:p>
        </p:txBody>
      </p:sp>
      <p:grpSp>
        <p:nvGrpSpPr>
          <p:cNvPr id="13" name="Group 12"/>
          <p:cNvGrpSpPr/>
          <p:nvPr/>
        </p:nvGrpSpPr>
        <p:grpSpPr>
          <a:xfrm>
            <a:off x="81062" y="1916832"/>
            <a:ext cx="1451040" cy="970624"/>
            <a:chOff x="3069523" y="2154114"/>
            <a:chExt cx="3522390" cy="970624"/>
          </a:xfrm>
        </p:grpSpPr>
        <p:sp>
          <p:nvSpPr>
            <p:cNvPr id="14" name="Rounded Rectangle 13"/>
            <p:cNvSpPr/>
            <p:nvPr/>
          </p:nvSpPr>
          <p:spPr>
            <a:xfrm>
              <a:off x="3069523" y="2180003"/>
              <a:ext cx="3522390" cy="9447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3115641" y="2154114"/>
              <a:ext cx="3430154" cy="852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5573" tIns="125730" rIns="125730" bIns="125730" numCol="1" spcCol="1270" anchor="ctr" anchorCtr="0">
              <a:noAutofit/>
            </a:bodyPr>
            <a:lstStyle/>
            <a:p>
              <a:pPr defTabSz="1466850">
                <a:lnSpc>
                  <a:spcPct val="90000"/>
                </a:lnSpc>
                <a:spcBef>
                  <a:spcPct val="0"/>
                </a:spcBef>
                <a:spcAft>
                  <a:spcPct val="35000"/>
                </a:spcAft>
              </a:pPr>
              <a:r>
                <a:rPr lang="en-US" sz="2000"/>
                <a:t>Output</a:t>
              </a:r>
            </a:p>
          </p:txBody>
        </p:sp>
      </p:grpSp>
      <p:grpSp>
        <p:nvGrpSpPr>
          <p:cNvPr id="16" name="Group 15"/>
          <p:cNvGrpSpPr/>
          <p:nvPr/>
        </p:nvGrpSpPr>
        <p:grpSpPr>
          <a:xfrm>
            <a:off x="83946" y="4430224"/>
            <a:ext cx="1451040" cy="944735"/>
            <a:chOff x="1580481" y="3955864"/>
            <a:chExt cx="3522390" cy="944735"/>
          </a:xfrm>
        </p:grpSpPr>
        <p:sp>
          <p:nvSpPr>
            <p:cNvPr id="17" name="Rounded Rectangle 16"/>
            <p:cNvSpPr/>
            <p:nvPr/>
          </p:nvSpPr>
          <p:spPr>
            <a:xfrm>
              <a:off x="1580481" y="3955864"/>
              <a:ext cx="3522390" cy="9447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p:cNvSpPr/>
            <p:nvPr/>
          </p:nvSpPr>
          <p:spPr>
            <a:xfrm>
              <a:off x="1626599" y="4001982"/>
              <a:ext cx="3430154" cy="852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5573" tIns="125730" rIns="125730" bIns="125730" numCol="1" spcCol="1270" anchor="ctr" anchorCtr="0">
              <a:noAutofit/>
            </a:bodyPr>
            <a:lstStyle/>
            <a:p>
              <a:pPr defTabSz="1466850">
                <a:lnSpc>
                  <a:spcPct val="90000"/>
                </a:lnSpc>
                <a:spcBef>
                  <a:spcPct val="0"/>
                </a:spcBef>
                <a:spcAft>
                  <a:spcPct val="35000"/>
                </a:spcAft>
              </a:pPr>
              <a:r>
                <a:rPr lang="en-US" sz="2000"/>
                <a:t>Aktivitas</a:t>
              </a:r>
            </a:p>
          </p:txBody>
        </p:sp>
      </p:grpSp>
      <p:grpSp>
        <p:nvGrpSpPr>
          <p:cNvPr id="20" name="Group 19"/>
          <p:cNvGrpSpPr/>
          <p:nvPr/>
        </p:nvGrpSpPr>
        <p:grpSpPr>
          <a:xfrm>
            <a:off x="80478" y="548682"/>
            <a:ext cx="1451040" cy="944735"/>
            <a:chOff x="3069523" y="2107996"/>
            <a:chExt cx="3522390" cy="944735"/>
          </a:xfrm>
        </p:grpSpPr>
        <p:sp>
          <p:nvSpPr>
            <p:cNvPr id="21" name="Rounded Rectangle 20"/>
            <p:cNvSpPr/>
            <p:nvPr/>
          </p:nvSpPr>
          <p:spPr>
            <a:xfrm>
              <a:off x="3069523" y="2107996"/>
              <a:ext cx="3522390" cy="94473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p:cNvSpPr/>
            <p:nvPr/>
          </p:nvSpPr>
          <p:spPr>
            <a:xfrm>
              <a:off x="3115641" y="2154114"/>
              <a:ext cx="3430154" cy="852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5573" tIns="125730" rIns="125730" bIns="125730" numCol="1" spcCol="1270" anchor="ctr" anchorCtr="0">
              <a:noAutofit/>
            </a:bodyPr>
            <a:lstStyle/>
            <a:p>
              <a:pPr defTabSz="1466850">
                <a:lnSpc>
                  <a:spcPct val="90000"/>
                </a:lnSpc>
                <a:spcBef>
                  <a:spcPct val="0"/>
                </a:spcBef>
                <a:spcAft>
                  <a:spcPct val="35000"/>
                </a:spcAft>
              </a:pPr>
              <a:r>
                <a:rPr lang="en-US" sz="2000"/>
                <a:t>Outcome</a:t>
              </a:r>
            </a:p>
          </p:txBody>
        </p:sp>
      </p:grpSp>
      <p:sp>
        <p:nvSpPr>
          <p:cNvPr id="6" name="Rectangle 5"/>
          <p:cNvSpPr/>
          <p:nvPr/>
        </p:nvSpPr>
        <p:spPr>
          <a:xfrm>
            <a:off x="2902738" y="284456"/>
            <a:ext cx="3968222" cy="1754326"/>
          </a:xfrm>
          <a:prstGeom prst="rect">
            <a:avLst/>
          </a:prstGeom>
        </p:spPr>
        <p:txBody>
          <a:bodyPr wrap="square">
            <a:spAutoFit/>
          </a:bodyPr>
          <a:lstStyle/>
          <a:p>
            <a:pPr algn="r"/>
            <a:r>
              <a:rPr lang="en-US">
                <a:solidFill>
                  <a:srgbClr val="FF0000"/>
                </a:solidFill>
              </a:rPr>
              <a:t>Berfungsinya </a:t>
            </a:r>
            <a:r>
              <a:rPr lang="id-ID" smtClean="0">
                <a:solidFill>
                  <a:srgbClr val="FF0000"/>
                </a:solidFill>
              </a:rPr>
              <a:t>Kelembagaan Pengukuran TKT &amp; Kompetensi Asesor Tingkat Kesiapan Teknologi untuk mendorong peningkatan penguasaan dan pemanfaatan Teknologi untuk Pembangunan Indonesia</a:t>
            </a:r>
            <a:endParaRPr lang="en-US">
              <a:solidFill>
                <a:srgbClr val="FF0000"/>
              </a:solidFill>
            </a:endParaRPr>
          </a:p>
        </p:txBody>
      </p:sp>
      <p:sp>
        <p:nvSpPr>
          <p:cNvPr id="47" name="Oval 46"/>
          <p:cNvSpPr/>
          <p:nvPr/>
        </p:nvSpPr>
        <p:spPr>
          <a:xfrm>
            <a:off x="3385895" y="2656600"/>
            <a:ext cx="1224689" cy="1634405"/>
          </a:xfrm>
          <a:prstGeom prst="ellipse">
            <a:avLst/>
          </a:prstGeom>
          <a:blipFill rotWithShape="1">
            <a:blip r:embed="rId2"/>
            <a:stretch>
              <a:fillRect/>
            </a:stretch>
          </a:blipFill>
          <a:ln>
            <a:solidFill>
              <a:srgbClr val="FF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8" name="Oval 47"/>
          <p:cNvSpPr/>
          <p:nvPr/>
        </p:nvSpPr>
        <p:spPr>
          <a:xfrm>
            <a:off x="4697461" y="2160084"/>
            <a:ext cx="1224689" cy="1634405"/>
          </a:xfrm>
          <a:prstGeom prst="ellipse">
            <a:avLst/>
          </a:prstGeom>
          <a:blipFill rotWithShape="1">
            <a:blip r:embed="rId3"/>
            <a:stretch>
              <a:fillRect/>
            </a:stretch>
          </a:blipFill>
          <a:ln>
            <a:solidFill>
              <a:srgbClr val="FF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9" name="Oval 48"/>
          <p:cNvSpPr/>
          <p:nvPr/>
        </p:nvSpPr>
        <p:spPr>
          <a:xfrm>
            <a:off x="2110063" y="3610042"/>
            <a:ext cx="1224689" cy="1634405"/>
          </a:xfrm>
          <a:prstGeom prst="ellipse">
            <a:avLst/>
          </a:prstGeom>
          <a:blipFill rotWithShape="1">
            <a:blip r:embed="rId4"/>
            <a:stretch>
              <a:fillRect/>
            </a:stretch>
          </a:blipFill>
          <a:ln>
            <a:solidFill>
              <a:srgbClr val="FF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0" name="Oval 49"/>
          <p:cNvSpPr/>
          <p:nvPr/>
        </p:nvSpPr>
        <p:spPr>
          <a:xfrm>
            <a:off x="1304107" y="5013619"/>
            <a:ext cx="1224689" cy="1634405"/>
          </a:xfrm>
          <a:prstGeom prst="ellipse">
            <a:avLst/>
          </a:prstGeom>
          <a:blipFill dpi="0" rotWithShape="1">
            <a:blip r:embed="rId5"/>
            <a:srcRect/>
            <a:stretch>
              <a:fillRect l="10000" t="24000" r="3000" b="4000"/>
            </a:stretch>
          </a:blipFill>
          <a:ln>
            <a:solidFill>
              <a:srgbClr val="FF0000"/>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1" name="Oval 50"/>
          <p:cNvSpPr/>
          <p:nvPr/>
        </p:nvSpPr>
        <p:spPr>
          <a:xfrm>
            <a:off x="5939599" y="1484785"/>
            <a:ext cx="1224689" cy="1634405"/>
          </a:xfrm>
          <a:prstGeom prst="ellipse">
            <a:avLst/>
          </a:prstGeom>
          <a:blipFill dpi="0" rotWithShape="1">
            <a:blip r:embed="rId6"/>
            <a:srcRect/>
            <a:stretch>
              <a:fillRect l="8000" t="9000" r="7000" b="3000"/>
            </a:stretch>
          </a:blipFill>
          <a:ln>
            <a:solidFill>
              <a:srgbClr val="FF0000"/>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2" name="Rectangle 51"/>
          <p:cNvSpPr/>
          <p:nvPr/>
        </p:nvSpPr>
        <p:spPr>
          <a:xfrm>
            <a:off x="2960844" y="5214688"/>
            <a:ext cx="2961306" cy="7821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35560" rIns="35560" bIns="35560" numCol="1" spcCol="1270" anchor="t" anchorCtr="0">
            <a:noAutofit/>
          </a:bodyPr>
          <a:lstStyle/>
          <a:p>
            <a:pPr marL="114300" lvl="1" indent="-114300" defTabSz="622300">
              <a:lnSpc>
                <a:spcPct val="90000"/>
              </a:lnSpc>
              <a:spcBef>
                <a:spcPct val="0"/>
              </a:spcBef>
              <a:spcAft>
                <a:spcPct val="15000"/>
              </a:spcAft>
              <a:buChar char="••"/>
            </a:pPr>
            <a:r>
              <a:rPr lang="id-ID" sz="1400" smtClean="0"/>
              <a:t>Rancangan Pengembangan Sistem Pengukuran TKT</a:t>
            </a:r>
            <a:endParaRPr lang="en-US" sz="1400"/>
          </a:p>
          <a:p>
            <a:pPr marL="114300" lvl="1" indent="-114300" defTabSz="622300">
              <a:lnSpc>
                <a:spcPct val="90000"/>
              </a:lnSpc>
              <a:spcBef>
                <a:spcPct val="0"/>
              </a:spcBef>
              <a:spcAft>
                <a:spcPct val="15000"/>
              </a:spcAft>
              <a:buChar char="••"/>
            </a:pPr>
            <a:r>
              <a:rPr lang="id-ID" sz="1400" smtClean="0"/>
              <a:t>Pengembangan Skema Kompetensi di LSP BPPT</a:t>
            </a:r>
            <a:endParaRPr lang="en-US" sz="1400"/>
          </a:p>
        </p:txBody>
      </p:sp>
      <p:sp>
        <p:nvSpPr>
          <p:cNvPr id="53" name="Rectangle 52"/>
          <p:cNvSpPr/>
          <p:nvPr/>
        </p:nvSpPr>
        <p:spPr>
          <a:xfrm>
            <a:off x="4041720" y="4326712"/>
            <a:ext cx="2042449" cy="7464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35560" rIns="35560" bIns="35560" numCol="1" spcCol="1270" anchor="t" anchorCtr="0">
            <a:noAutofit/>
          </a:bodyPr>
          <a:lstStyle/>
          <a:p>
            <a:pPr marL="114300" lvl="1" indent="-114300" defTabSz="622300">
              <a:lnSpc>
                <a:spcPct val="90000"/>
              </a:lnSpc>
              <a:spcBef>
                <a:spcPct val="0"/>
              </a:spcBef>
              <a:spcAft>
                <a:spcPct val="15000"/>
              </a:spcAft>
              <a:buChar char="••"/>
            </a:pPr>
            <a:r>
              <a:rPr lang="id-ID" sz="1400" smtClean="0"/>
              <a:t>Pelatihan Asesor Pengukuran TKT</a:t>
            </a:r>
            <a:endParaRPr lang="en-US" sz="1400"/>
          </a:p>
          <a:p>
            <a:pPr marL="114300" lvl="1" indent="-114300" defTabSz="622300">
              <a:lnSpc>
                <a:spcPct val="90000"/>
              </a:lnSpc>
              <a:spcBef>
                <a:spcPct val="0"/>
              </a:spcBef>
              <a:spcAft>
                <a:spcPct val="15000"/>
              </a:spcAft>
              <a:buChar char="••"/>
            </a:pPr>
            <a:r>
              <a:rPr lang="id-ID" sz="1400" smtClean="0"/>
              <a:t>Pengembangan Kelembagaan</a:t>
            </a:r>
            <a:endParaRPr lang="en-US" sz="1400"/>
          </a:p>
        </p:txBody>
      </p:sp>
      <p:sp>
        <p:nvSpPr>
          <p:cNvPr id="54" name="Rectangle 53"/>
          <p:cNvSpPr/>
          <p:nvPr/>
        </p:nvSpPr>
        <p:spPr>
          <a:xfrm>
            <a:off x="5697102" y="3474648"/>
            <a:ext cx="2042449" cy="7464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35560" rIns="35560" bIns="35560" numCol="1" spcCol="1270" anchor="t" anchorCtr="0">
            <a:noAutofit/>
          </a:bodyPr>
          <a:lstStyle/>
          <a:p>
            <a:pPr marL="114300" lvl="1" indent="-114300" defTabSz="622300">
              <a:lnSpc>
                <a:spcPct val="90000"/>
              </a:lnSpc>
              <a:spcBef>
                <a:spcPct val="0"/>
              </a:spcBef>
              <a:spcAft>
                <a:spcPct val="15000"/>
              </a:spcAft>
              <a:buChar char="••"/>
            </a:pPr>
            <a:r>
              <a:rPr lang="id-ID" sz="1400" smtClean="0"/>
              <a:t>Kerjasama LDP dan TUK</a:t>
            </a:r>
            <a:endParaRPr lang="en-US" sz="1400"/>
          </a:p>
          <a:p>
            <a:pPr marL="114300" lvl="1" indent="-114300" defTabSz="622300">
              <a:lnSpc>
                <a:spcPct val="90000"/>
              </a:lnSpc>
              <a:spcBef>
                <a:spcPct val="0"/>
              </a:spcBef>
              <a:spcAft>
                <a:spcPct val="15000"/>
              </a:spcAft>
              <a:buChar char="••"/>
            </a:pPr>
            <a:r>
              <a:rPr lang="id-ID" sz="1400" smtClean="0"/>
              <a:t>Pengembangan Sistem dan Kelembagaan TKT</a:t>
            </a:r>
            <a:endParaRPr lang="en-US" sz="1400"/>
          </a:p>
        </p:txBody>
      </p:sp>
      <p:sp>
        <p:nvSpPr>
          <p:cNvPr id="55" name="Rectangle 54"/>
          <p:cNvSpPr/>
          <p:nvPr/>
        </p:nvSpPr>
        <p:spPr>
          <a:xfrm>
            <a:off x="7066056" y="2538544"/>
            <a:ext cx="2042449" cy="74644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35560" rIns="35560" bIns="35560" numCol="1" spcCol="1270" anchor="t" anchorCtr="0">
            <a:noAutofit/>
          </a:bodyPr>
          <a:lstStyle/>
          <a:p>
            <a:pPr marL="114300" lvl="1" indent="-114300" defTabSz="622300">
              <a:lnSpc>
                <a:spcPct val="90000"/>
              </a:lnSpc>
              <a:spcBef>
                <a:spcPct val="0"/>
              </a:spcBef>
              <a:spcAft>
                <a:spcPct val="15000"/>
              </a:spcAft>
              <a:buChar char="••"/>
            </a:pPr>
            <a:r>
              <a:rPr lang="id-ID" sz="1400" smtClean="0"/>
              <a:t>Sertifikasi Profesi</a:t>
            </a:r>
            <a:endParaRPr lang="en-US" sz="1400"/>
          </a:p>
          <a:p>
            <a:pPr marL="114300" lvl="1" indent="-114300" defTabSz="622300">
              <a:lnSpc>
                <a:spcPct val="90000"/>
              </a:lnSpc>
              <a:spcBef>
                <a:spcPct val="0"/>
              </a:spcBef>
              <a:spcAft>
                <a:spcPct val="15000"/>
              </a:spcAft>
              <a:buChar char="••"/>
            </a:pPr>
            <a:r>
              <a:rPr lang="id-ID" sz="1400" smtClean="0"/>
              <a:t>Pengembangan Sistem &amp; Kelembagaan TKT</a:t>
            </a:r>
            <a:endParaRPr lang="en-US" sz="1400"/>
          </a:p>
        </p:txBody>
      </p:sp>
      <p:sp>
        <p:nvSpPr>
          <p:cNvPr id="56" name="Oval 55"/>
          <p:cNvSpPr/>
          <p:nvPr/>
        </p:nvSpPr>
        <p:spPr>
          <a:xfrm>
            <a:off x="52944" y="5198639"/>
            <a:ext cx="1224689" cy="1632919"/>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1493658" y="1988841"/>
            <a:ext cx="3125967" cy="923330"/>
          </a:xfrm>
          <a:prstGeom prst="rect">
            <a:avLst/>
          </a:prstGeom>
        </p:spPr>
        <p:txBody>
          <a:bodyPr wrap="square">
            <a:spAutoFit/>
          </a:bodyPr>
          <a:lstStyle/>
          <a:p>
            <a:r>
              <a:rPr lang="id-ID" smtClean="0"/>
              <a:t>Penyusunan </a:t>
            </a:r>
            <a:r>
              <a:rPr lang="id-ID"/>
              <a:t>Standar dan Kelembagaan Pengukuran Tingkat Kesiapan Teknologi </a:t>
            </a:r>
          </a:p>
        </p:txBody>
      </p:sp>
      <p:cxnSp>
        <p:nvCxnSpPr>
          <p:cNvPr id="11" name="Straight Connector 10"/>
          <p:cNvCxnSpPr/>
          <p:nvPr/>
        </p:nvCxnSpPr>
        <p:spPr>
          <a:xfrm>
            <a:off x="99477" y="1916832"/>
            <a:ext cx="90445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3735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2000"/>
                                        <p:tgtEl>
                                          <p:spTgt spid="7"/>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par>
                          <p:cTn id="57" fill="hold">
                            <p:stCondLst>
                              <p:cond delay="3500"/>
                            </p:stCondLst>
                            <p:childTnLst>
                              <p:par>
                                <p:cTn id="58" presetID="22" presetClass="entr" presetSubtype="8"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left)">
                                      <p:cBhvr>
                                        <p:cTn id="68" dur="500"/>
                                        <p:tgtEl>
                                          <p:spTgt spid="47"/>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childTnLst>
                          </p:cTn>
                        </p:par>
                        <p:par>
                          <p:cTn id="73" fill="hold">
                            <p:stCondLst>
                              <p:cond delay="5500"/>
                            </p:stCondLst>
                            <p:childTnLst>
                              <p:par>
                                <p:cTn id="74" presetID="22" presetClass="entr" presetSubtype="8" fill="hold"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left)">
                                      <p:cBhvr>
                                        <p:cTn id="76" dur="500"/>
                                        <p:tgtEl>
                                          <p:spTgt spid="48"/>
                                        </p:tgtEl>
                                      </p:cBhvr>
                                    </p:animEffect>
                                  </p:childTnLst>
                                </p:cTn>
                              </p:par>
                            </p:childTnLst>
                          </p:cTn>
                        </p:par>
                        <p:par>
                          <p:cTn id="77" fill="hold">
                            <p:stCondLst>
                              <p:cond delay="60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childTnLst>
                          </p:cTn>
                        </p:par>
                        <p:par>
                          <p:cTn id="81" fill="hold">
                            <p:stCondLst>
                              <p:cond delay="6500"/>
                            </p:stCondLst>
                            <p:childTnLst>
                              <p:par>
                                <p:cTn id="82" presetID="22" presetClass="entr" presetSubtype="8"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500"/>
                                        <p:tgtEl>
                                          <p:spTgt spid="51"/>
                                        </p:tgtEl>
                                      </p:cBhvr>
                                    </p:animEffect>
                                  </p:childTnLst>
                                </p:cTn>
                              </p:par>
                            </p:childTnLst>
                          </p:cTn>
                        </p:par>
                        <p:par>
                          <p:cTn id="85" fill="hold">
                            <p:stCondLst>
                              <p:cond delay="7000"/>
                            </p:stCondLst>
                            <p:childTnLst>
                              <p:par>
                                <p:cTn id="86" presetID="22" presetClass="entr" presetSubtype="8"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left)">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left)">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animBg="1"/>
      <p:bldP spid="3" grpId="0"/>
      <p:bldP spid="10" grpId="0"/>
      <p:bldP spid="6" grpId="0"/>
      <p:bldP spid="52" grpId="0"/>
      <p:bldP spid="53" grpId="0"/>
      <p:bldP spid="54" grpId="0"/>
      <p:bldP spid="5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722313" y="1371602"/>
            <a:ext cx="7772400" cy="3863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cap="small" smtClean="0"/>
              <a:t>Pengukuran </a:t>
            </a:r>
            <a:r>
              <a:rPr lang="id-ID" sz="8000" cap="small" smtClean="0"/>
              <a:t/>
            </a:r>
            <a:br>
              <a:rPr lang="id-ID" sz="8000" cap="small" smtClean="0"/>
            </a:br>
            <a:r>
              <a:rPr lang="en-US" sz="8000" cap="small" smtClean="0">
                <a:solidFill>
                  <a:srgbClr val="FF0000"/>
                </a:solidFill>
              </a:rPr>
              <a:t>TRL</a:t>
            </a:r>
            <a:r>
              <a:rPr lang="en-US" sz="8000" cap="small" smtClean="0"/>
              <a:t> </a:t>
            </a:r>
            <a:r>
              <a:rPr lang="id-ID" sz="8000" cap="small" smtClean="0"/>
              <a:t>- </a:t>
            </a:r>
            <a:r>
              <a:rPr lang="id-ID" sz="8000" i="1" cap="small" smtClean="0">
                <a:solidFill>
                  <a:srgbClr val="0000FF"/>
                </a:solidFill>
              </a:rPr>
              <a:t>Online</a:t>
            </a:r>
            <a:endParaRPr lang="en-US" sz="8000" i="1" cap="small">
              <a:solidFill>
                <a:srgbClr val="0000FF"/>
              </a:solidFill>
            </a:endParaRPr>
          </a:p>
        </p:txBody>
      </p:sp>
      <p:sp>
        <p:nvSpPr>
          <p:cNvPr id="4" name="Rectangle 3"/>
          <p:cNvSpPr/>
          <p:nvPr/>
        </p:nvSpPr>
        <p:spPr>
          <a:xfrm>
            <a:off x="460612" y="5029200"/>
            <a:ext cx="8454788" cy="1415772"/>
          </a:xfrm>
          <a:prstGeom prst="rect">
            <a:avLst/>
          </a:prstGeom>
        </p:spPr>
        <p:txBody>
          <a:bodyPr wrap="square">
            <a:spAutoFit/>
          </a:bodyPr>
          <a:lstStyle/>
          <a:p>
            <a:pPr marL="365125" indent="-365125">
              <a:tabLst>
                <a:tab pos="365125" algn="l"/>
              </a:tabLst>
            </a:pPr>
            <a:r>
              <a:rPr lang="id-ID" sz="5400" smtClean="0">
                <a:solidFill>
                  <a:srgbClr val="FF0000"/>
                </a:solidFill>
              </a:rPr>
              <a:t>*</a:t>
            </a:r>
            <a:r>
              <a:rPr lang="id-ID" sz="2400"/>
              <a:t> </a:t>
            </a:r>
            <a:r>
              <a:rPr lang="id-ID" sz="3200" smtClean="0"/>
              <a:t>Berbasis </a:t>
            </a:r>
            <a:r>
              <a:rPr lang="id-ID" sz="3200" b="1">
                <a:solidFill>
                  <a:srgbClr val="FF0000"/>
                </a:solidFill>
              </a:rPr>
              <a:t>b</a:t>
            </a:r>
            <a:r>
              <a:rPr lang="id-ID" sz="3200" b="1" smtClean="0">
                <a:solidFill>
                  <a:srgbClr val="FF0000"/>
                </a:solidFill>
              </a:rPr>
              <a:t>ukti (</a:t>
            </a:r>
            <a:r>
              <a:rPr lang="id-ID" sz="3200" b="1" i="1">
                <a:solidFill>
                  <a:srgbClr val="FF0000"/>
                </a:solidFill>
              </a:rPr>
              <a:t>e</a:t>
            </a:r>
            <a:r>
              <a:rPr lang="id-ID" sz="3200" b="1" i="1" smtClean="0">
                <a:solidFill>
                  <a:srgbClr val="FF0000"/>
                </a:solidFill>
              </a:rPr>
              <a:t>vidence</a:t>
            </a:r>
            <a:r>
              <a:rPr lang="id-ID" sz="3200" b="1" smtClean="0">
                <a:solidFill>
                  <a:srgbClr val="FF0000"/>
                </a:solidFill>
              </a:rPr>
              <a:t>):</a:t>
            </a:r>
            <a:r>
              <a:rPr lang="id-ID" sz="3200" smtClean="0"/>
              <a:t> </a:t>
            </a:r>
            <a:br>
              <a:rPr lang="id-ID" sz="3200" smtClean="0"/>
            </a:br>
            <a:r>
              <a:rPr lang="id-ID" sz="3200" b="1" smtClean="0"/>
              <a:t>AKTIVITAS</a:t>
            </a:r>
            <a:r>
              <a:rPr lang="id-ID" sz="3200" smtClean="0"/>
              <a:t> dan/atau </a:t>
            </a:r>
            <a:r>
              <a:rPr lang="id-ID" sz="3200" b="1" smtClean="0"/>
              <a:t>HASIL YANG DICAPAI</a:t>
            </a:r>
            <a:r>
              <a:rPr lang="id-ID" sz="3200" smtClean="0"/>
              <a:t>.</a:t>
            </a:r>
            <a:endParaRPr lang="id-ID" sz="3200"/>
          </a:p>
        </p:txBody>
      </p:sp>
    </p:spTree>
    <p:extLst>
      <p:ext uri="{BB962C8B-B14F-4D97-AF65-F5344CB8AC3E}">
        <p14:creationId xmlns:p14="http://schemas.microsoft.com/office/powerpoint/2010/main" val="12562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84899" y="3239761"/>
            <a:ext cx="8438913" cy="1015663"/>
          </a:xfrm>
          <a:prstGeom prst="rect">
            <a:avLst/>
          </a:prstGeom>
        </p:spPr>
        <p:txBody>
          <a:bodyPr wrap="none">
            <a:spAutoFit/>
          </a:bodyPr>
          <a:lstStyle/>
          <a:p>
            <a:r>
              <a:rPr lang="id-ID" sz="6000">
                <a:solidFill>
                  <a:srgbClr val="0000FF"/>
                </a:solidFill>
              </a:rPr>
              <a:t>http://tkt.ristekdikti.go.id</a:t>
            </a:r>
            <a:r>
              <a:rPr lang="id-ID" sz="6000" smtClean="0">
                <a:solidFill>
                  <a:srgbClr val="0000FF"/>
                </a:solidFill>
              </a:rPr>
              <a:t>/</a:t>
            </a:r>
            <a:endParaRPr lang="id-ID" sz="6000">
              <a:solidFill>
                <a:srgbClr val="0000FF"/>
              </a:solidFill>
            </a:endParaRPr>
          </a:p>
        </p:txBody>
      </p:sp>
    </p:spTree>
    <p:extLst>
      <p:ext uri="{BB962C8B-B14F-4D97-AF65-F5344CB8AC3E}">
        <p14:creationId xmlns:p14="http://schemas.microsoft.com/office/powerpoint/2010/main" val="20990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ambar 1"/>
          <p:cNvPicPr>
            <a:picLocks noChangeAspect="1"/>
          </p:cNvPicPr>
          <p:nvPr/>
        </p:nvPicPr>
        <p:blipFill rotWithShape="1">
          <a:blip r:embed="rId3"/>
          <a:srcRect l="20114" t="14563" r="22329" b="10625"/>
          <a:stretch/>
        </p:blipFill>
        <p:spPr>
          <a:xfrm>
            <a:off x="1765459" y="256368"/>
            <a:ext cx="4621397" cy="403244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Rectangle 6"/>
          <p:cNvSpPr/>
          <p:nvPr/>
        </p:nvSpPr>
        <p:spPr>
          <a:xfrm>
            <a:off x="2195736" y="4266055"/>
            <a:ext cx="2754306" cy="2062103"/>
          </a:xfrm>
          <a:prstGeom prst="rect">
            <a:avLst/>
          </a:prstGeom>
        </p:spPr>
        <p:txBody>
          <a:bodyPr wrap="square">
            <a:spAutoFit/>
          </a:bodyPr>
          <a:lstStyle/>
          <a:p>
            <a:pPr algn="r"/>
            <a:r>
              <a:rPr lang="id-ID" sz="2000" b="1" dirty="0">
                <a:solidFill>
                  <a:srgbClr val="FF0000"/>
                </a:solidFill>
              </a:rPr>
              <a:t>Untuk peneliti yang belum memiliki </a:t>
            </a:r>
            <a:r>
              <a:rPr lang="id-ID" sz="2000" b="1" i="1" dirty="0">
                <a:solidFill>
                  <a:srgbClr val="FF0000"/>
                </a:solidFill>
              </a:rPr>
              <a:t>username </a:t>
            </a:r>
            <a:r>
              <a:rPr lang="id-ID" sz="2000" b="1" dirty="0">
                <a:solidFill>
                  <a:srgbClr val="FF0000"/>
                </a:solidFill>
              </a:rPr>
              <a:t>dan </a:t>
            </a:r>
            <a:r>
              <a:rPr lang="id-ID" sz="2000" b="1" i="1" dirty="0">
                <a:solidFill>
                  <a:srgbClr val="FF0000"/>
                </a:solidFill>
              </a:rPr>
              <a:t>password, </a:t>
            </a:r>
            <a:r>
              <a:rPr lang="id-ID" sz="2000" b="1" dirty="0">
                <a:solidFill>
                  <a:srgbClr val="FF0000"/>
                </a:solidFill>
              </a:rPr>
              <a:t>silakan ke halaman </a:t>
            </a:r>
            <a:r>
              <a:rPr lang="id-ID" sz="2800" b="1" dirty="0">
                <a:solidFill>
                  <a:srgbClr val="FF0000"/>
                </a:solidFill>
              </a:rPr>
              <a:t>REGISTRASI</a:t>
            </a:r>
          </a:p>
        </p:txBody>
      </p:sp>
      <p:sp>
        <p:nvSpPr>
          <p:cNvPr id="9" name="Rectangle 8"/>
          <p:cNvSpPr/>
          <p:nvPr/>
        </p:nvSpPr>
        <p:spPr>
          <a:xfrm>
            <a:off x="6693751" y="964540"/>
            <a:ext cx="1296144" cy="3847207"/>
          </a:xfrm>
          <a:prstGeom prst="rect">
            <a:avLst/>
          </a:prstGeom>
        </p:spPr>
        <p:txBody>
          <a:bodyPr wrap="square">
            <a:spAutoFit/>
          </a:bodyPr>
          <a:lstStyle/>
          <a:p>
            <a:r>
              <a:rPr lang="id-ID" sz="2000" dirty="0">
                <a:solidFill>
                  <a:schemeClr val="accent3">
                    <a:lumMod val="50000"/>
                  </a:schemeClr>
                </a:solidFill>
              </a:rPr>
              <a:t>Untuk peneliti yang sudah memiliki </a:t>
            </a:r>
            <a:r>
              <a:rPr lang="id-ID" sz="2000" i="1" dirty="0">
                <a:solidFill>
                  <a:schemeClr val="accent3">
                    <a:lumMod val="50000"/>
                  </a:schemeClr>
                </a:solidFill>
              </a:rPr>
              <a:t>username </a:t>
            </a:r>
            <a:r>
              <a:rPr lang="id-ID" sz="2000" dirty="0">
                <a:solidFill>
                  <a:schemeClr val="accent3">
                    <a:lumMod val="50000"/>
                  </a:schemeClr>
                </a:solidFill>
              </a:rPr>
              <a:t>dan </a:t>
            </a:r>
            <a:r>
              <a:rPr lang="id-ID" sz="2000" i="1" dirty="0">
                <a:solidFill>
                  <a:schemeClr val="accent3">
                    <a:lumMod val="50000"/>
                  </a:schemeClr>
                </a:solidFill>
              </a:rPr>
              <a:t>password, </a:t>
            </a:r>
            <a:r>
              <a:rPr lang="id-ID" sz="2000" dirty="0">
                <a:solidFill>
                  <a:schemeClr val="accent3">
                    <a:lumMod val="50000"/>
                  </a:schemeClr>
                </a:solidFill>
              </a:rPr>
              <a:t>langsung ke halaman </a:t>
            </a:r>
            <a:r>
              <a:rPr lang="id-ID" sz="2400" b="1" dirty="0">
                <a:solidFill>
                  <a:schemeClr val="accent3">
                    <a:lumMod val="50000"/>
                  </a:schemeClr>
                </a:solidFill>
              </a:rPr>
              <a:t>LOGIN</a:t>
            </a:r>
          </a:p>
        </p:txBody>
      </p:sp>
      <p:pic>
        <p:nvPicPr>
          <p:cNvPr id="18" name="Picture 2" descr="C:\Users\Daun Digital\AppData\Roaming\PixelMetrics\CaptureWiz\Tem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949" y="3886148"/>
            <a:ext cx="3797022" cy="2316001"/>
          </a:xfrm>
          <a:prstGeom prst="rect">
            <a:avLst/>
          </a:prstGeom>
          <a:ln w="38100" cap="sq">
            <a:solidFill>
              <a:srgbClr val="000000"/>
            </a:solidFill>
            <a:prstDash val="solid"/>
            <a:miter lim="800000"/>
          </a:ln>
          <a:effectLst>
            <a:glow rad="228600">
              <a:schemeClr val="accent5">
                <a:satMod val="175000"/>
                <a:alpha val="40000"/>
              </a:schemeClr>
            </a:glow>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5792789" y="5622709"/>
            <a:ext cx="1188132" cy="6598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5" name="TextBox 14"/>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6" name="Straight Connector 15"/>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8501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742" y="558217"/>
            <a:ext cx="6075294" cy="46390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12"/>
          <p:cNvSpPr/>
          <p:nvPr/>
        </p:nvSpPr>
        <p:spPr>
          <a:xfrm>
            <a:off x="2270135" y="5733257"/>
            <a:ext cx="6372708" cy="830997"/>
          </a:xfrm>
          <a:prstGeom prst="rect">
            <a:avLst/>
          </a:prstGeom>
        </p:spPr>
        <p:txBody>
          <a:bodyPr wrap="square">
            <a:spAutoFit/>
          </a:bodyPr>
          <a:lstStyle/>
          <a:p>
            <a:r>
              <a:rPr lang="id-ID" sz="2400" b="1" dirty="0"/>
              <a:t>Untuk LOGIN pertama, peneliti diminta melengkapi data pribadi.</a:t>
            </a:r>
          </a:p>
        </p:txBody>
      </p:sp>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5" name="TextBox 14"/>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6" name="Straight Connector 15"/>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4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52162" y="181980"/>
            <a:ext cx="7407314" cy="954107"/>
          </a:xfrm>
          <a:prstGeom prst="rect">
            <a:avLst/>
          </a:prstGeom>
        </p:spPr>
        <p:txBody>
          <a:bodyPr wrap="square">
            <a:spAutoFit/>
          </a:bodyPr>
          <a:lstStyle/>
          <a:p>
            <a:pPr algn="r"/>
            <a:r>
              <a:rPr lang="id-ID" sz="2800" b="1" dirty="0">
                <a:solidFill>
                  <a:srgbClr val="FF0000"/>
                </a:solidFill>
                <a:effectLst>
                  <a:glow rad="228600">
                    <a:schemeClr val="accent6">
                      <a:satMod val="175000"/>
                      <a:alpha val="40000"/>
                    </a:schemeClr>
                  </a:glow>
                </a:effectLst>
              </a:rPr>
              <a:t>BEBERAPA POIN PENTING </a:t>
            </a:r>
            <a:endParaRPr lang="id-ID" sz="2800" dirty="0">
              <a:solidFill>
                <a:srgbClr val="FF0000"/>
              </a:solidFill>
              <a:effectLst>
                <a:glow rad="228600">
                  <a:schemeClr val="accent6">
                    <a:satMod val="175000"/>
                    <a:alpha val="40000"/>
                  </a:schemeClr>
                </a:glow>
              </a:effectLst>
            </a:endParaRPr>
          </a:p>
          <a:p>
            <a:pPr algn="r"/>
            <a:r>
              <a:rPr lang="id-ID" sz="2800" b="1" dirty="0">
                <a:solidFill>
                  <a:srgbClr val="FF0000"/>
                </a:solidFill>
                <a:effectLst>
                  <a:glow rad="228600">
                    <a:schemeClr val="accent6">
                      <a:satMod val="175000"/>
                      <a:alpha val="40000"/>
                    </a:schemeClr>
                  </a:glow>
                </a:effectLst>
              </a:rPr>
              <a:t>PERMENRISTEKDIKTI 42/2016</a:t>
            </a:r>
          </a:p>
        </p:txBody>
      </p:sp>
      <p:sp>
        <p:nvSpPr>
          <p:cNvPr id="10" name="Rectangle 9"/>
          <p:cNvSpPr/>
          <p:nvPr/>
        </p:nvSpPr>
        <p:spPr>
          <a:xfrm>
            <a:off x="1" y="1254486"/>
            <a:ext cx="9144000" cy="7140416"/>
          </a:xfrm>
          <a:prstGeom prst="rect">
            <a:avLst/>
          </a:prstGeom>
        </p:spPr>
        <p:txBody>
          <a:bodyPr wrap="square">
            <a:spAutoFit/>
          </a:bodyPr>
          <a:lstStyle/>
          <a:p>
            <a:pPr marL="527050" indent="-457200">
              <a:spcBef>
                <a:spcPts val="300"/>
              </a:spcBef>
              <a:spcAft>
                <a:spcPts val="300"/>
              </a:spcAft>
              <a:buFont typeface="Wingdings" panose="05000000000000000000" pitchFamily="2" charset="2"/>
              <a:buChar char="ü"/>
            </a:pPr>
            <a:r>
              <a:rPr lang="id-ID" sz="2400" dirty="0"/>
              <a:t>PASAL 1 </a:t>
            </a:r>
            <a:r>
              <a:rPr lang="id-ID" sz="2400" dirty="0">
                <a:sym typeface="Wingdings" pitchFamily="2" charset="2"/>
              </a:rPr>
              <a:t> Definisi </a:t>
            </a:r>
          </a:p>
          <a:p>
            <a:pPr marL="527050" indent="-457200">
              <a:spcBef>
                <a:spcPts val="300"/>
              </a:spcBef>
              <a:spcAft>
                <a:spcPts val="300"/>
              </a:spcAft>
              <a:buFont typeface="Wingdings" panose="05000000000000000000" pitchFamily="2" charset="2"/>
              <a:buChar char="ü"/>
            </a:pPr>
            <a:r>
              <a:rPr lang="id-ID" sz="2400" dirty="0"/>
              <a:t>PASAL 2</a:t>
            </a:r>
            <a:r>
              <a:rPr lang="id-ID" sz="2400" dirty="0">
                <a:sym typeface="Wingdings" pitchFamily="2" charset="2"/>
              </a:rPr>
              <a:t> Tujuan TKT, Pengguna Hasil TKT</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3 Pelaksanaan Pengukuran pada penelitian tahun sebelumnya</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4  Acuan Pengukuran dan Penetapan TKT</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5  9 tingkatan TKT dan indikator yang ditetapkan melalui Kepdirjen</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6  Penanggung jawab nasional dan Institusi, serta perangkat pendukung keseketariatan yang diatur pada pedoman umum</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7  Pengukuran dilakukan secara online</a:t>
            </a:r>
            <a:endParaRPr lang="en-AU" sz="2400" dirty="0">
              <a:sym typeface="Wingdings" pitchFamily="2" charset="2"/>
            </a:endParaRP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8  Penanggungjawab institusi melaporkan hasil pengukuran riset tahun berjalan kepada penanggungjawab nasional paling lambat Maret tahun berikutnya</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9  Pendanaan kegiatan pengukuran TKT</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PASAL 10-11  Masa berlaku TKT</a:t>
            </a:r>
          </a:p>
          <a:p>
            <a:pPr marL="527050" indent="-457200">
              <a:spcBef>
                <a:spcPts val="300"/>
              </a:spcBef>
              <a:spcAft>
                <a:spcPts val="300"/>
              </a:spcAft>
              <a:buFont typeface="Wingdings" panose="05000000000000000000" pitchFamily="2" charset="2"/>
              <a:buChar char="ü"/>
            </a:pPr>
            <a:r>
              <a:rPr lang="id-ID" sz="2400" dirty="0">
                <a:sym typeface="Wingdings" pitchFamily="2" charset="2"/>
              </a:rPr>
              <a:t>LAMPIRAN  Pedoman umum</a:t>
            </a:r>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1" name="TextBox 10"/>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2" name="Straight Connector 11"/>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8830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64" y="1028339"/>
            <a:ext cx="6381575" cy="5640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Oval 14"/>
          <p:cNvSpPr/>
          <p:nvPr/>
        </p:nvSpPr>
        <p:spPr>
          <a:xfrm>
            <a:off x="916529" y="1028340"/>
            <a:ext cx="1188132"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3" name="TextBox 12"/>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4" name="Straight Connector 13"/>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4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91" y="862596"/>
            <a:ext cx="7286373" cy="5714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Oval 13"/>
          <p:cNvSpPr/>
          <p:nvPr/>
        </p:nvSpPr>
        <p:spPr>
          <a:xfrm>
            <a:off x="1124504" y="865169"/>
            <a:ext cx="1188132"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3" name="TextBox 12"/>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5" name="Straight Connector 14"/>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462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53" y="869230"/>
            <a:ext cx="6112313" cy="5379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Oval 6"/>
          <p:cNvSpPr/>
          <p:nvPr/>
        </p:nvSpPr>
        <p:spPr>
          <a:xfrm>
            <a:off x="925860" y="814136"/>
            <a:ext cx="1188132"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ine Callout 1 13"/>
          <p:cNvSpPr/>
          <p:nvPr/>
        </p:nvSpPr>
        <p:spPr>
          <a:xfrm>
            <a:off x="6601662" y="2394174"/>
            <a:ext cx="2321903" cy="3188372"/>
          </a:xfrm>
          <a:prstGeom prst="borderCallout1">
            <a:avLst>
              <a:gd name="adj1" fmla="val 51526"/>
              <a:gd name="adj2" fmla="val -330"/>
              <a:gd name="adj3" fmla="val -38626"/>
              <a:gd name="adj4" fmla="val -22091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id-ID" b="1" dirty="0">
                <a:solidFill>
                  <a:srgbClr val="0000FF"/>
                </a:solidFill>
              </a:rPr>
              <a:t>Umum dan Hard Engineering</a:t>
            </a:r>
          </a:p>
          <a:p>
            <a:pPr marL="285750" indent="-285750">
              <a:buFont typeface="Arial" pitchFamily="34" charset="0"/>
              <a:buChar char="•"/>
            </a:pPr>
            <a:r>
              <a:rPr lang="id-ID" b="1" dirty="0">
                <a:solidFill>
                  <a:srgbClr val="0000FF"/>
                </a:solidFill>
              </a:rPr>
              <a:t>Sofware</a:t>
            </a:r>
          </a:p>
          <a:p>
            <a:pPr marL="285750" indent="-285750">
              <a:buFont typeface="Arial" pitchFamily="34" charset="0"/>
              <a:buChar char="•"/>
            </a:pPr>
            <a:r>
              <a:rPr lang="id-ID" b="1" dirty="0">
                <a:solidFill>
                  <a:srgbClr val="0000FF"/>
                </a:solidFill>
              </a:rPr>
              <a:t>Pertanian/ Perikanan/ Peternakan</a:t>
            </a:r>
          </a:p>
          <a:p>
            <a:pPr marL="285750" indent="-285750">
              <a:buFont typeface="Arial" pitchFamily="34" charset="0"/>
              <a:buChar char="•"/>
            </a:pPr>
            <a:r>
              <a:rPr lang="id-ID" b="1" dirty="0">
                <a:solidFill>
                  <a:srgbClr val="0000FF"/>
                </a:solidFill>
              </a:rPr>
              <a:t>Kesehatan dan </a:t>
            </a:r>
            <a:r>
              <a:rPr lang="en-AU" b="1" dirty="0">
                <a:solidFill>
                  <a:srgbClr val="0000FF"/>
                </a:solidFill>
              </a:rPr>
              <a:t>o</a:t>
            </a:r>
            <a:r>
              <a:rPr lang="id-ID" b="1" dirty="0">
                <a:solidFill>
                  <a:srgbClr val="0000FF"/>
                </a:solidFill>
              </a:rPr>
              <a:t>bat</a:t>
            </a:r>
            <a:r>
              <a:rPr lang="id-ID" b="1" dirty="0">
                <a:solidFill>
                  <a:srgbClr val="0000FF"/>
                </a:solidFill>
                <a:sym typeface="Wingdings" pitchFamily="2" charset="2"/>
              </a:rPr>
              <a:t></a:t>
            </a:r>
            <a:r>
              <a:rPr lang="en-AU" b="1" dirty="0">
                <a:solidFill>
                  <a:srgbClr val="0000FF"/>
                </a:solidFill>
                <a:sym typeface="Wingdings" pitchFamily="2" charset="2"/>
              </a:rPr>
              <a:t> a)</a:t>
            </a:r>
            <a:r>
              <a:rPr lang="en-AU" b="1" dirty="0" err="1">
                <a:solidFill>
                  <a:srgbClr val="0000FF"/>
                </a:solidFill>
                <a:sym typeface="Wingdings" pitchFamily="2" charset="2"/>
              </a:rPr>
              <a:t>obat</a:t>
            </a:r>
            <a:r>
              <a:rPr lang="en-AU" b="1" dirty="0">
                <a:solidFill>
                  <a:srgbClr val="0000FF"/>
                </a:solidFill>
                <a:sym typeface="Wingdings" pitchFamily="2" charset="2"/>
              </a:rPr>
              <a:t>; b)</a:t>
            </a:r>
            <a:r>
              <a:rPr lang="en-AU" b="1" dirty="0" err="1">
                <a:solidFill>
                  <a:srgbClr val="0000FF"/>
                </a:solidFill>
                <a:sym typeface="Wingdings" pitchFamily="2" charset="2"/>
              </a:rPr>
              <a:t>vaksin</a:t>
            </a:r>
            <a:r>
              <a:rPr lang="en-AU" b="1" dirty="0">
                <a:solidFill>
                  <a:srgbClr val="0000FF"/>
                </a:solidFill>
                <a:sym typeface="Wingdings" pitchFamily="2" charset="2"/>
              </a:rPr>
              <a:t>; c) </a:t>
            </a:r>
            <a:r>
              <a:rPr lang="en-AU" b="1" dirty="0" err="1">
                <a:solidFill>
                  <a:srgbClr val="0000FF"/>
                </a:solidFill>
                <a:sym typeface="Wingdings" pitchFamily="2" charset="2"/>
              </a:rPr>
              <a:t>alkes</a:t>
            </a:r>
            <a:endParaRPr lang="id-ID" b="1" dirty="0">
              <a:solidFill>
                <a:srgbClr val="0000FF"/>
              </a:solidFill>
              <a:sym typeface="Wingdings" pitchFamily="2" charset="2"/>
            </a:endParaRPr>
          </a:p>
          <a:p>
            <a:pPr marL="285750" indent="-285750">
              <a:buFont typeface="Arial" pitchFamily="34" charset="0"/>
              <a:buChar char="•"/>
            </a:pPr>
            <a:r>
              <a:rPr lang="id-ID" b="1" dirty="0">
                <a:solidFill>
                  <a:srgbClr val="0000FF"/>
                </a:solidFill>
                <a:sym typeface="Wingdings" pitchFamily="2" charset="2"/>
              </a:rPr>
              <a:t>Sosial Humaniora</a:t>
            </a:r>
            <a:endParaRPr lang="en-AU" b="1" dirty="0">
              <a:solidFill>
                <a:srgbClr val="0000FF"/>
              </a:solidFill>
              <a:sym typeface="Wingdings" pitchFamily="2" charset="2"/>
            </a:endParaRPr>
          </a:p>
          <a:p>
            <a:pPr marL="285750" indent="-285750">
              <a:buFont typeface="Arial" pitchFamily="34" charset="0"/>
              <a:buChar char="•"/>
            </a:pPr>
            <a:r>
              <a:rPr lang="en-AU" b="1" dirty="0" err="1">
                <a:solidFill>
                  <a:srgbClr val="0000FF"/>
                </a:solidFill>
                <a:sym typeface="Wingdings" pitchFamily="2" charset="2"/>
              </a:rPr>
              <a:t>Seni</a:t>
            </a:r>
            <a:r>
              <a:rPr lang="en-AU" b="1" dirty="0">
                <a:solidFill>
                  <a:srgbClr val="0000FF"/>
                </a:solidFill>
                <a:sym typeface="Wingdings" pitchFamily="2" charset="2"/>
              </a:rPr>
              <a:t> </a:t>
            </a:r>
            <a:endParaRPr lang="id-ID" b="1" dirty="0">
              <a:solidFill>
                <a:srgbClr val="0000FF"/>
              </a:solidFill>
            </a:endParaRPr>
          </a:p>
        </p:txBody>
      </p:sp>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6" name="TextBox 15"/>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7" name="Straight Connector 16"/>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120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974" y="5735668"/>
            <a:ext cx="7546133" cy="924367"/>
          </a:xfrm>
        </p:spPr>
        <p:txBody>
          <a:bodyPr>
            <a:normAutofit fontScale="92500"/>
          </a:bodyPr>
          <a:lstStyle/>
          <a:p>
            <a:pPr marL="0" indent="0">
              <a:buNone/>
            </a:pPr>
            <a:r>
              <a:rPr lang="id-ID" sz="2800" dirty="0"/>
              <a:t>Pengukuran TKT dilakukan setelah kegiatan yang akan diukur TKTnya sudah dientri ke dalam aplikasi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33" y="1160139"/>
            <a:ext cx="6011246" cy="4418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4920833" y="2831628"/>
            <a:ext cx="3888432" cy="1569660"/>
          </a:xfrm>
          <a:prstGeom prst="rect">
            <a:avLst/>
          </a:prstGeom>
          <a:ln>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id-ID" sz="1600" dirty="0"/>
              <a:t>LEGENDA</a:t>
            </a:r>
          </a:p>
          <a:p>
            <a:r>
              <a:rPr lang="id-ID" sz="1600" dirty="0"/>
              <a:t>TKT-A 	: TKT SELF ASSESSMENT</a:t>
            </a:r>
          </a:p>
          <a:p>
            <a:r>
              <a:rPr lang="id-ID" sz="1600" dirty="0"/>
              <a:t>TKT-V	: TKT VERIFIKASI</a:t>
            </a:r>
          </a:p>
          <a:p>
            <a:r>
              <a:rPr lang="id-ID" sz="1600" dirty="0"/>
              <a:t>KRM	: DATA TKT SUDAH DIKIRIM</a:t>
            </a:r>
          </a:p>
          <a:p>
            <a:r>
              <a:rPr lang="id-ID" sz="1600" dirty="0"/>
              <a:t>VRF	: DATA TKT SUDAH DIVERIFIKASI</a:t>
            </a:r>
          </a:p>
          <a:p>
            <a:r>
              <a:rPr lang="id-ID" sz="1600" dirty="0"/>
              <a:t>VLD	: DATA TKT SUDAH DIVALIDASI</a:t>
            </a:r>
          </a:p>
        </p:txBody>
      </p:sp>
      <p:sp>
        <p:nvSpPr>
          <p:cNvPr id="12" name="Oval 11"/>
          <p:cNvSpPr/>
          <p:nvPr/>
        </p:nvSpPr>
        <p:spPr>
          <a:xfrm>
            <a:off x="1633567" y="1083469"/>
            <a:ext cx="756084"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5" name="TextBox 14"/>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6" name="Straight Connector 15"/>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5666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82444" y="2398023"/>
            <a:ext cx="2294164" cy="3382122"/>
          </a:xfrm>
        </p:spPr>
        <p:txBody>
          <a:bodyPr>
            <a:noAutofit/>
          </a:bodyPr>
          <a:lstStyle/>
          <a:p>
            <a:pPr marL="0" indent="0">
              <a:buNone/>
            </a:pPr>
            <a:r>
              <a:rPr lang="id-ID" sz="2400" dirty="0"/>
              <a:t>Setelah kegiatan dipilih, masuk ke halaman penilaian untuk mengukur nilai masing-masing indikator untuk setiap levelnya secara bertahap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44" y="1304073"/>
            <a:ext cx="5886857" cy="4476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p:cNvSpPr/>
          <p:nvPr/>
        </p:nvSpPr>
        <p:spPr>
          <a:xfrm>
            <a:off x="1560089" y="1233539"/>
            <a:ext cx="756084"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4" name="TextBox 13"/>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5" name="Straight Connector 14"/>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151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7781" y="1104926"/>
            <a:ext cx="2084527" cy="4606931"/>
          </a:xfrm>
        </p:spPr>
        <p:txBody>
          <a:bodyPr>
            <a:normAutofit fontScale="92500" lnSpcReduction="20000"/>
          </a:bodyPr>
          <a:lstStyle/>
          <a:p>
            <a:pPr marL="0" indent="0">
              <a:buNone/>
            </a:pPr>
            <a:r>
              <a:rPr lang="id-ID" sz="3600" dirty="0"/>
              <a:t>Menampilkan Hasil Pengukuran TKT Secara Keseluruhan yang Masuk ke dalam Sistem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52" y="1028339"/>
            <a:ext cx="6028626" cy="4683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p:cNvSpPr/>
          <p:nvPr/>
        </p:nvSpPr>
        <p:spPr>
          <a:xfrm>
            <a:off x="2182400" y="1028314"/>
            <a:ext cx="756084" cy="326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4" name="TextBox 13"/>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5" name="Straight Connector 14"/>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0544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357" y="5514562"/>
            <a:ext cx="7461086" cy="1072305"/>
          </a:xfrm>
        </p:spPr>
        <p:txBody>
          <a:bodyPr>
            <a:normAutofit fontScale="90000"/>
          </a:bodyPr>
          <a:lstStyle/>
          <a:p>
            <a:r>
              <a:rPr lang="id-ID" sz="2400" dirty="0">
                <a:latin typeface="+mn-lt"/>
              </a:rPr>
              <a:t>Ermalina </a:t>
            </a:r>
            <a:r>
              <a:rPr lang="id-ID" sz="2400" dirty="0">
                <a:latin typeface="+mn-lt"/>
                <a:sym typeface="Wingdings" panose="05000000000000000000" pitchFamily="2" charset="2"/>
              </a:rPr>
              <a:t> </a:t>
            </a:r>
            <a:br>
              <a:rPr lang="id-ID" sz="2400" dirty="0">
                <a:latin typeface="+mn-lt"/>
                <a:sym typeface="Wingdings" panose="05000000000000000000" pitchFamily="2" charset="2"/>
              </a:rPr>
            </a:br>
            <a:r>
              <a:rPr lang="id-ID" sz="2400" dirty="0">
                <a:latin typeface="+mn-lt"/>
              </a:rPr>
              <a:t>Sjaeful Irwan</a:t>
            </a:r>
            <a:r>
              <a:rPr lang="en-AU" sz="2400" dirty="0">
                <a:latin typeface="+mn-lt"/>
                <a:sym typeface="Wingdings" panose="05000000000000000000" pitchFamily="2" charset="2"/>
              </a:rPr>
              <a:t> </a:t>
            </a:r>
            <a:r>
              <a:rPr lang="en-AU" sz="2400" dirty="0">
                <a:latin typeface="+mn-lt"/>
              </a:rPr>
              <a:t> </a:t>
            </a:r>
            <a:r>
              <a:rPr lang="id-ID" sz="2400" dirty="0">
                <a:latin typeface="+mn-lt"/>
                <a:hlinkClick r:id="rId3"/>
              </a:rPr>
              <a:t>sjaeful@ristekdikti.go.id</a:t>
            </a:r>
            <a:r>
              <a:rPr lang="id-ID" sz="2400" dirty="0">
                <a:latin typeface="+mn-lt"/>
              </a:rPr>
              <a:t/>
            </a:r>
            <a:br>
              <a:rPr lang="id-ID" sz="2400" dirty="0">
                <a:latin typeface="+mn-lt"/>
              </a:rPr>
            </a:br>
            <a:r>
              <a:rPr lang="en-AU" sz="2400" dirty="0" err="1">
                <a:latin typeface="+mn-lt"/>
              </a:rPr>
              <a:t>Roosida</a:t>
            </a:r>
            <a:r>
              <a:rPr lang="en-AU" sz="2400" dirty="0">
                <a:latin typeface="+mn-lt"/>
              </a:rPr>
              <a:t> </a:t>
            </a:r>
            <a:r>
              <a:rPr lang="en-AU" sz="2400" dirty="0" err="1">
                <a:latin typeface="+mn-lt"/>
              </a:rPr>
              <a:t>Taulani</a:t>
            </a:r>
            <a:r>
              <a:rPr lang="en-AU" sz="2400" dirty="0">
                <a:latin typeface="+mn-lt"/>
              </a:rPr>
              <a:t> </a:t>
            </a:r>
            <a:r>
              <a:rPr lang="en-AU" sz="2400" dirty="0">
                <a:latin typeface="+mn-lt"/>
                <a:sym typeface="Wingdings" panose="05000000000000000000" pitchFamily="2" charset="2"/>
              </a:rPr>
              <a:t> </a:t>
            </a:r>
            <a:r>
              <a:rPr lang="en-AU" sz="2400" dirty="0">
                <a:latin typeface="+mn-lt"/>
                <a:hlinkClick r:id="rId4"/>
              </a:rPr>
              <a:t>roosida@ristekdikti.go.id</a:t>
            </a:r>
            <a:r>
              <a:rPr lang="id-ID" sz="2400" dirty="0">
                <a:latin typeface="+mn-lt"/>
              </a:rPr>
              <a:t> </a:t>
            </a:r>
          </a:p>
        </p:txBody>
      </p:sp>
      <p:sp>
        <p:nvSpPr>
          <p:cNvPr id="4" name="TextBox 3"/>
          <p:cNvSpPr txBox="1"/>
          <p:nvPr/>
        </p:nvSpPr>
        <p:spPr>
          <a:xfrm>
            <a:off x="179615" y="4725145"/>
            <a:ext cx="8883141" cy="1200329"/>
          </a:xfrm>
          <a:prstGeom prst="rect">
            <a:avLst/>
          </a:prstGeom>
          <a:noFill/>
        </p:spPr>
        <p:txBody>
          <a:bodyPr wrap="square" rtlCol="0">
            <a:spAutoFit/>
          </a:bodyPr>
          <a:lstStyle/>
          <a:p>
            <a:pPr algn="just"/>
            <a:r>
              <a:rPr lang="id-ID" sz="2400" dirty="0">
                <a:solidFill>
                  <a:schemeClr val="accent6">
                    <a:lumMod val="75000"/>
                  </a:schemeClr>
                </a:solidFill>
              </a:rPr>
              <a:t>Untuk problem dalam penggunaan aplikasi dan masukan-masukan untuk perbaikan dan penyempurnaan aplikasi, silakan menghubungi </a:t>
            </a:r>
            <a:r>
              <a:rPr lang="en-AU" sz="2400" dirty="0">
                <a:solidFill>
                  <a:schemeClr val="accent6">
                    <a:lumMod val="75000"/>
                  </a:schemeClr>
                </a:solidFill>
              </a:rPr>
              <a:t> </a:t>
            </a:r>
            <a:r>
              <a:rPr lang="en-AU" sz="2400" dirty="0" err="1">
                <a:solidFill>
                  <a:schemeClr val="accent6">
                    <a:lumMod val="75000"/>
                  </a:schemeClr>
                </a:solidFill>
              </a:rPr>
              <a:t>Sekretariat</a:t>
            </a:r>
            <a:r>
              <a:rPr lang="en-AU" sz="2400" dirty="0">
                <a:solidFill>
                  <a:schemeClr val="accent6">
                    <a:lumMod val="75000"/>
                  </a:schemeClr>
                </a:solidFill>
              </a:rPr>
              <a:t> TKT Online</a:t>
            </a:r>
            <a:r>
              <a:rPr lang="id-ID" sz="2400" dirty="0">
                <a:solidFill>
                  <a:schemeClr val="accent6">
                    <a:lumMod val="75000"/>
                  </a:schemeClr>
                </a:solidFill>
              </a:rPr>
              <a:t>:</a:t>
            </a:r>
          </a:p>
        </p:txBody>
      </p:sp>
      <p:pic>
        <p:nvPicPr>
          <p:cNvPr id="5" name="Picture 2"/>
          <p:cNvPicPr>
            <a:picLocks noChangeAspect="1" noChangeArrowheads="1"/>
          </p:cNvPicPr>
          <p:nvPr/>
        </p:nvPicPr>
        <p:blipFill>
          <a:blip r:embed="rId5"/>
          <a:srcRect t="8789" r="29722" b="11132"/>
          <a:stretch>
            <a:fillRect/>
          </a:stretch>
        </p:blipFill>
        <p:spPr bwMode="auto">
          <a:xfrm>
            <a:off x="5058054" y="1743227"/>
            <a:ext cx="3221850" cy="27520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2"/>
          <p:cNvPicPr>
            <a:picLocks noChangeAspect="1" noChangeArrowheads="1"/>
          </p:cNvPicPr>
          <p:nvPr/>
        </p:nvPicPr>
        <p:blipFill>
          <a:blip r:embed="rId6"/>
          <a:srcRect t="8789"/>
          <a:stretch>
            <a:fillRect/>
          </a:stretch>
        </p:blipFill>
        <p:spPr bwMode="auto">
          <a:xfrm>
            <a:off x="2897814" y="2532653"/>
            <a:ext cx="2664285" cy="18217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Box 6"/>
          <p:cNvSpPr txBox="1"/>
          <p:nvPr/>
        </p:nvSpPr>
        <p:spPr>
          <a:xfrm>
            <a:off x="100594" y="1089795"/>
            <a:ext cx="8695363" cy="2246769"/>
          </a:xfrm>
          <a:prstGeom prst="rect">
            <a:avLst/>
          </a:prstGeom>
          <a:noFill/>
        </p:spPr>
        <p:txBody>
          <a:bodyPr wrap="square" rtlCol="0">
            <a:spAutoFit/>
          </a:bodyPr>
          <a:lstStyle/>
          <a:p>
            <a:pPr marL="342900" indent="-342900">
              <a:buFont typeface="+mj-lt"/>
              <a:buAutoNum type="arabicPeriod"/>
            </a:pPr>
            <a:r>
              <a:rPr lang="id-ID" sz="2000" dirty="0"/>
              <a:t>Permen Ristekdikti No. 42 Tahun 2016 tentang Pengukuran dan Penetapan Tingkat Kesiapterapan Teknologi</a:t>
            </a:r>
          </a:p>
          <a:p>
            <a:pPr marL="342900" indent="-342900">
              <a:buFont typeface="+mj-lt"/>
              <a:buAutoNum type="arabicPeriod"/>
            </a:pPr>
            <a:r>
              <a:rPr lang="id-ID" sz="2000" dirty="0"/>
              <a:t>Indikator Setiap Tingkat Kesiapterapan Teknologi </a:t>
            </a:r>
          </a:p>
          <a:p>
            <a:r>
              <a:rPr lang="id-ID" sz="2000" dirty="0"/>
              <a:t>Download  pada:</a:t>
            </a:r>
          </a:p>
          <a:p>
            <a:r>
              <a:rPr lang="id-ID" sz="2000" dirty="0">
                <a:hlinkClick r:id="rId7"/>
              </a:rPr>
              <a:t>http://risbang.ristekdikti.go.id</a:t>
            </a:r>
            <a:r>
              <a:rPr lang="id-ID" sz="2000" dirty="0"/>
              <a:t> atau</a:t>
            </a:r>
          </a:p>
          <a:p>
            <a:r>
              <a:rPr lang="id-ID" sz="2000" dirty="0"/>
              <a:t>Website online TKT</a:t>
            </a:r>
            <a:r>
              <a:rPr lang="en-AU" sz="2000" dirty="0"/>
              <a:t>:</a:t>
            </a:r>
            <a:endParaRPr lang="id-ID" sz="2000" dirty="0"/>
          </a:p>
          <a:p>
            <a:r>
              <a:rPr lang="id-ID" sz="2000" dirty="0">
                <a:hlinkClick r:id="rId8"/>
              </a:rPr>
              <a:t>http://tkt.ristekdikti.go.id</a:t>
            </a:r>
            <a:r>
              <a:rPr lang="id-ID" sz="2000" dirty="0"/>
              <a:t> </a:t>
            </a:r>
          </a:p>
        </p:txBody>
      </p:sp>
      <p:pic>
        <p:nvPicPr>
          <p:cNvPr id="15" name="Picture 14"/>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6" name="TextBox 15"/>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7" name="Straight Connector 16"/>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909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ambar 1"/>
          <p:cNvPicPr>
            <a:picLocks noChangeAspect="1"/>
          </p:cNvPicPr>
          <p:nvPr/>
        </p:nvPicPr>
        <p:blipFill rotWithShape="1">
          <a:blip r:embed="rId3"/>
          <a:srcRect l="20114" t="14563" r="22329" b="10625"/>
          <a:stretch/>
        </p:blipFill>
        <p:spPr>
          <a:xfrm>
            <a:off x="197590" y="1533832"/>
            <a:ext cx="6424436" cy="51002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 name="Picture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5" name="TextBox 14"/>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6" name="Straight Connector 15"/>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
          </p:nvPr>
        </p:nvSpPr>
        <p:spPr>
          <a:xfrm>
            <a:off x="4544872" y="814135"/>
            <a:ext cx="4599128" cy="1353140"/>
          </a:xfrm>
        </p:spPr>
        <p:txBody>
          <a:bodyPr>
            <a:normAutofit fontScale="92500" lnSpcReduction="20000"/>
          </a:bodyPr>
          <a:lstStyle/>
          <a:p>
            <a:pPr marL="0" indent="0">
              <a:buNone/>
            </a:pPr>
            <a:r>
              <a:rPr lang="id-ID" sz="3600" dirty="0">
                <a:hlinkClick r:id="rId5"/>
              </a:rPr>
              <a:t>SIMULASI TKT ONLINE</a:t>
            </a:r>
            <a:endParaRPr lang="id-ID" sz="3600" dirty="0"/>
          </a:p>
          <a:p>
            <a:pPr marL="0" indent="0">
              <a:lnSpc>
                <a:spcPct val="100000"/>
              </a:lnSpc>
              <a:spcBef>
                <a:spcPts val="0"/>
              </a:spcBef>
              <a:buNone/>
            </a:pPr>
            <a:r>
              <a:rPr lang="id-ID" sz="3600" dirty="0"/>
              <a:t>http://tkt.ristekdikti.go.id</a:t>
            </a:r>
          </a:p>
        </p:txBody>
      </p:sp>
    </p:spTree>
    <p:extLst>
      <p:ext uri="{BB962C8B-B14F-4D97-AF65-F5344CB8AC3E}">
        <p14:creationId xmlns:p14="http://schemas.microsoft.com/office/powerpoint/2010/main" val="394437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https://i.ytimg.com/vi/TmceV41V7TY/maxresdefault.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7111" r="7253" b="11429"/>
          <a:stretch>
            <a:fillRect/>
          </a:stretch>
        </p:blipFill>
        <p:spPr bwMode="auto">
          <a:xfrm>
            <a:off x="2053811" y="928670"/>
            <a:ext cx="6536577" cy="50720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334388" y="871219"/>
            <a:ext cx="2465960" cy="838848"/>
          </a:xfrm>
          <a:prstGeom prst="rect">
            <a:avLst/>
          </a:prstGeom>
        </p:spPr>
        <p:txBody>
          <a:bodyPr vert="horz" lIns="91440" tIns="45720" rIns="91440" bIns="45720" rtlCol="0" anchor="ctr">
            <a:noAutofit/>
          </a:bodyPr>
          <a:lstStyle/>
          <a:p>
            <a:pPr algn="ctr">
              <a:spcBef>
                <a:spcPct val="0"/>
              </a:spcBef>
              <a:defRPr/>
            </a:pPr>
            <a:r>
              <a:rPr lang="id-ID" sz="3600" b="1" dirty="0">
                <a:solidFill>
                  <a:srgbClr val="0070C0"/>
                </a:solidFill>
                <a:latin typeface="+mj-lt"/>
                <a:ea typeface="+mj-ea"/>
                <a:cs typeface="+mj-cs"/>
              </a:rPr>
              <a:t>PENGERTIAN</a:t>
            </a:r>
            <a:endParaRPr lang="en-US" sz="3600" b="1" dirty="0">
              <a:solidFill>
                <a:srgbClr val="0070C0"/>
              </a:solidFill>
              <a:latin typeface="+mj-lt"/>
              <a:ea typeface="+mj-ea"/>
              <a:cs typeface="+mj-cs"/>
            </a:endParaRPr>
          </a:p>
        </p:txBody>
      </p:sp>
      <p:pic>
        <p:nvPicPr>
          <p:cNvPr id="89090" name="Picture 2"/>
          <p:cNvPicPr>
            <a:picLocks noChangeAspect="1" noChangeArrowheads="1"/>
          </p:cNvPicPr>
          <p:nvPr/>
        </p:nvPicPr>
        <p:blipFill>
          <a:blip r:embed="rId3">
            <a:clrChange>
              <a:clrFrom>
                <a:srgbClr val="FFFFFF"/>
              </a:clrFrom>
              <a:clrTo>
                <a:srgbClr val="FFFFFF">
                  <a:alpha val="0"/>
                </a:srgbClr>
              </a:clrTo>
            </a:clrChange>
          </a:blip>
          <a:srcRect l="23246" t="27350" r="8114" b="10136"/>
          <a:stretch>
            <a:fillRect/>
          </a:stretch>
        </p:blipFill>
        <p:spPr bwMode="auto">
          <a:xfrm>
            <a:off x="113608" y="1543717"/>
            <a:ext cx="8329130" cy="4929222"/>
          </a:xfrm>
          <a:prstGeom prst="rect">
            <a:avLst/>
          </a:prstGeom>
          <a:noFill/>
          <a:ln w="9525">
            <a:noFill/>
            <a:miter lim="800000"/>
            <a:headEnd/>
            <a:tailEnd/>
          </a:ln>
          <a:effectLst/>
        </p:spPr>
      </p:pic>
      <p:sp>
        <p:nvSpPr>
          <p:cNvPr id="20" name="Title 1"/>
          <p:cNvSpPr txBox="1">
            <a:spLocks/>
          </p:cNvSpPr>
          <p:nvPr/>
        </p:nvSpPr>
        <p:spPr>
          <a:xfrm>
            <a:off x="5856929" y="54970"/>
            <a:ext cx="2998848" cy="838848"/>
          </a:xfrm>
          <a:prstGeom prst="rect">
            <a:avLst/>
          </a:prstGeom>
        </p:spPr>
        <p:txBody>
          <a:bodyPr vert="horz" lIns="91440" tIns="45720" rIns="91440" bIns="45720" rtlCol="0" anchor="ctr">
            <a:normAutofit/>
          </a:bodyPr>
          <a:lstStyle/>
          <a:p>
            <a:pPr algn="ctr">
              <a:spcBef>
                <a:spcPct val="0"/>
              </a:spcBef>
              <a:defRPr/>
            </a:pPr>
            <a:r>
              <a:rPr lang="id-ID" sz="2400" b="1" dirty="0">
                <a:solidFill>
                  <a:srgbClr val="FF0000"/>
                </a:solidFill>
                <a:latin typeface="+mj-lt"/>
                <a:ea typeface="+mj-ea"/>
                <a:cs typeface="+mj-cs"/>
              </a:rPr>
              <a:t>PERMENRISTEKDIKTI 42/2016</a:t>
            </a:r>
            <a:endParaRPr lang="en-US" sz="2400" b="1" dirty="0">
              <a:solidFill>
                <a:srgbClr val="FF0000"/>
              </a:solidFill>
              <a:latin typeface="+mj-lt"/>
              <a:ea typeface="+mj-ea"/>
              <a:cs typeface="+mj-cs"/>
            </a:endParaRPr>
          </a:p>
        </p:txBody>
      </p:sp>
      <p:pic>
        <p:nvPicPr>
          <p:cNvPr id="21" name="Picture 2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22" name="TextBox 21"/>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23" name="Straight Connector 22"/>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89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7393" y="1412777"/>
            <a:ext cx="8383730" cy="4524315"/>
          </a:xfrm>
          <a:prstGeom prst="rect">
            <a:avLst/>
          </a:prstGeom>
        </p:spPr>
        <p:txBody>
          <a:bodyPr wrap="square">
            <a:spAutoFit/>
          </a:bodyPr>
          <a:lstStyle/>
          <a:p>
            <a:r>
              <a:rPr lang="id-ID" sz="2400" b="1" dirty="0">
                <a:solidFill>
                  <a:srgbClr val="0000FF"/>
                </a:solidFill>
              </a:rPr>
              <a:t>Tujuan Permen</a:t>
            </a:r>
          </a:p>
          <a:p>
            <a:pPr lvl="0">
              <a:spcBef>
                <a:spcPts val="0"/>
              </a:spcBef>
            </a:pPr>
            <a:r>
              <a:rPr lang="id-ID" sz="2000" dirty="0"/>
              <a:t>Pengukuran dan Penetapan </a:t>
            </a:r>
            <a:r>
              <a:rPr lang="en-US" sz="2000" dirty="0"/>
              <a:t>Tingkat </a:t>
            </a:r>
            <a:r>
              <a:rPr lang="id-ID" sz="2000" dirty="0"/>
              <a:t>Kesiapterapan Teknologi bertujuan untuk:</a:t>
            </a:r>
          </a:p>
          <a:p>
            <a:pPr marL="342900" lvl="1" indent="-342900">
              <a:spcBef>
                <a:spcPts val="0"/>
              </a:spcBef>
              <a:buFont typeface="Wingdings" panose="05000000000000000000" pitchFamily="2" charset="2"/>
              <a:buChar char="v"/>
            </a:pPr>
            <a:r>
              <a:rPr lang="id-ID" sz="2000" dirty="0"/>
              <a:t>mengetahui status Kesiapterapan Teknologi,</a:t>
            </a:r>
          </a:p>
          <a:p>
            <a:pPr marL="342900" lvl="1" indent="-342900">
              <a:spcBef>
                <a:spcPts val="0"/>
              </a:spcBef>
              <a:buFont typeface="Wingdings" panose="05000000000000000000" pitchFamily="2" charset="2"/>
              <a:buChar char="v"/>
            </a:pPr>
            <a:r>
              <a:rPr lang="id-ID" sz="2000" dirty="0"/>
              <a:t>Membantu pemetaan kesiapterapan teknologi,</a:t>
            </a:r>
          </a:p>
          <a:p>
            <a:pPr marL="342900" lvl="1" indent="-342900">
              <a:spcBef>
                <a:spcPts val="0"/>
              </a:spcBef>
              <a:buFont typeface="Wingdings" panose="05000000000000000000" pitchFamily="2" charset="2"/>
              <a:buChar char="v"/>
            </a:pPr>
            <a:r>
              <a:rPr lang="id-ID" sz="2000" dirty="0"/>
              <a:t>mengevaluasi pelaksanaan program atau kegiatan riset dan pengembangan; </a:t>
            </a:r>
          </a:p>
          <a:p>
            <a:pPr marL="342900" lvl="1" indent="-342900">
              <a:spcBef>
                <a:spcPts val="0"/>
              </a:spcBef>
              <a:buFont typeface="Wingdings" panose="05000000000000000000" pitchFamily="2" charset="2"/>
              <a:buChar char="v"/>
            </a:pPr>
            <a:r>
              <a:rPr lang="id-ID" sz="2000" dirty="0"/>
              <a:t>Mengurangi risiko kegagalan dalam pemanfaatan teknologi; dan</a:t>
            </a:r>
          </a:p>
          <a:p>
            <a:pPr marL="342900" lvl="1" indent="-342900">
              <a:spcBef>
                <a:spcPts val="0"/>
              </a:spcBef>
              <a:buFont typeface="Wingdings" panose="05000000000000000000" pitchFamily="2" charset="2"/>
              <a:buChar char="v"/>
            </a:pPr>
            <a:r>
              <a:rPr lang="id-ID" sz="2000" dirty="0"/>
              <a:t>meningkatkan pemanfaatan hasil riset dan pengembangan.</a:t>
            </a:r>
          </a:p>
          <a:p>
            <a:pPr lvl="0"/>
            <a:endParaRPr lang="id-ID" sz="2000" dirty="0"/>
          </a:p>
          <a:p>
            <a:pPr lvl="0"/>
            <a:r>
              <a:rPr lang="id-ID" sz="2400" b="1" dirty="0">
                <a:solidFill>
                  <a:srgbClr val="0000FF"/>
                </a:solidFill>
              </a:rPr>
              <a:t>Hasil pengukuran TKT</a:t>
            </a:r>
            <a:r>
              <a:rPr lang="id-ID" sz="2400" b="1" strike="sngStrike" dirty="0">
                <a:solidFill>
                  <a:srgbClr val="0000FF"/>
                </a:solidFill>
              </a:rPr>
              <a:t> </a:t>
            </a:r>
            <a:r>
              <a:rPr lang="id-ID" sz="2400" b="1" dirty="0">
                <a:solidFill>
                  <a:srgbClr val="0000FF"/>
                </a:solidFill>
              </a:rPr>
              <a:t>digunakan oleh</a:t>
            </a:r>
          </a:p>
          <a:p>
            <a:pPr marL="342900" lvl="0" indent="-342900">
              <a:spcBef>
                <a:spcPts val="0"/>
              </a:spcBef>
              <a:buFont typeface="Wingdings" panose="05000000000000000000" pitchFamily="2" charset="2"/>
              <a:buChar char="v"/>
            </a:pPr>
            <a:r>
              <a:rPr lang="id-ID" sz="2000" dirty="0"/>
              <a:t>pengambil kebijakan dalam merumuskan, melaksanakan, dan mengevaluasi program riset dan pengembangan;</a:t>
            </a:r>
          </a:p>
          <a:p>
            <a:pPr marL="342900" lvl="0" indent="-342900">
              <a:spcBef>
                <a:spcPts val="0"/>
              </a:spcBef>
              <a:buFont typeface="Wingdings" panose="05000000000000000000" pitchFamily="2" charset="2"/>
              <a:buChar char="v"/>
            </a:pPr>
            <a:r>
              <a:rPr lang="id-ID" sz="2000" dirty="0"/>
              <a:t>pelaku kegiatan dalam menentukan tingkat kesiapterapan teknologi untuk dimanfaatkan dan diadopsi; dan</a:t>
            </a:r>
          </a:p>
          <a:p>
            <a:pPr marL="342900" lvl="0" indent="-342900">
              <a:spcBef>
                <a:spcPts val="0"/>
              </a:spcBef>
              <a:buFont typeface="Wingdings" panose="05000000000000000000" pitchFamily="2" charset="2"/>
              <a:buChar char="v"/>
            </a:pPr>
            <a:r>
              <a:rPr lang="id-ID" sz="2000" dirty="0"/>
              <a:t>pengguna dalam </a:t>
            </a:r>
            <a:r>
              <a:rPr lang="en-US" sz="2000" dirty="0" err="1"/>
              <a:t>memanfaatkan</a:t>
            </a:r>
            <a:r>
              <a:rPr lang="en-US" sz="2000" dirty="0"/>
              <a:t> </a:t>
            </a:r>
            <a:r>
              <a:rPr lang="en-US" sz="2000" dirty="0" err="1"/>
              <a:t>hasil</a:t>
            </a:r>
            <a:r>
              <a:rPr lang="en-US" sz="2000" dirty="0"/>
              <a:t> </a:t>
            </a:r>
            <a:r>
              <a:rPr lang="en-US" sz="2000" dirty="0" err="1"/>
              <a:t>riset</a:t>
            </a:r>
            <a:r>
              <a:rPr lang="en-US" sz="2000" dirty="0"/>
              <a:t> </a:t>
            </a:r>
            <a:r>
              <a:rPr lang="en-US" sz="2000" dirty="0" err="1"/>
              <a:t>dan</a:t>
            </a:r>
            <a:r>
              <a:rPr lang="en-US" sz="2000" dirty="0"/>
              <a:t> </a:t>
            </a:r>
            <a:r>
              <a:rPr lang="en-US" sz="2000" dirty="0" err="1"/>
              <a:t>pengembangan</a:t>
            </a:r>
            <a:r>
              <a:rPr lang="en-US" sz="2000" dirty="0"/>
              <a:t>.</a:t>
            </a:r>
            <a:endParaRPr lang="id-ID" sz="2000" dirty="0"/>
          </a:p>
        </p:txBody>
      </p:sp>
      <p:pic>
        <p:nvPicPr>
          <p:cNvPr id="13" name="Picture 1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20" name="TextBox 19"/>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21" name="Straight Connector 20"/>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6120204" y="54970"/>
            <a:ext cx="2735573" cy="838848"/>
          </a:xfrm>
          <a:prstGeom prst="rect">
            <a:avLst/>
          </a:prstGeom>
        </p:spPr>
        <p:txBody>
          <a:bodyPr vert="horz" lIns="91440" tIns="45720" rIns="91440" bIns="45720" rtlCol="0" anchor="ctr">
            <a:normAutofit/>
          </a:bodyPr>
          <a:lstStyle/>
          <a:p>
            <a:pPr algn="ctr">
              <a:spcBef>
                <a:spcPct val="0"/>
              </a:spcBef>
              <a:defRPr/>
            </a:pPr>
            <a:r>
              <a:rPr lang="id-ID" sz="2000" b="1" dirty="0">
                <a:solidFill>
                  <a:srgbClr val="FF0000"/>
                </a:solidFill>
                <a:latin typeface="+mj-lt"/>
                <a:ea typeface="+mj-ea"/>
                <a:cs typeface="+mj-cs"/>
              </a:rPr>
              <a:t>PERMENRISTEKDIKTI 42/2016</a:t>
            </a:r>
            <a:endParaRPr lang="en-US" sz="2000" b="1" dirty="0">
              <a:solidFill>
                <a:srgbClr val="FF0000"/>
              </a:solidFill>
              <a:latin typeface="+mj-lt"/>
              <a:ea typeface="+mj-ea"/>
              <a:cs typeface="+mj-cs"/>
            </a:endParaRPr>
          </a:p>
        </p:txBody>
      </p:sp>
    </p:spTree>
    <p:extLst>
      <p:ext uri="{BB962C8B-B14F-4D97-AF65-F5344CB8AC3E}">
        <p14:creationId xmlns:p14="http://schemas.microsoft.com/office/powerpoint/2010/main" val="3672356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https://i.ytimg.com/vi/TmceV41V7TY/maxresdefault.jp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7111" r="7253" b="11429"/>
          <a:stretch>
            <a:fillRect/>
          </a:stretch>
        </p:blipFill>
        <p:spPr bwMode="auto">
          <a:xfrm>
            <a:off x="2053811" y="928670"/>
            <a:ext cx="6536577" cy="50720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1796681" y="89822"/>
            <a:ext cx="6686550" cy="838848"/>
          </a:xfrm>
          <a:prstGeom prst="rect">
            <a:avLst/>
          </a:prstGeom>
        </p:spPr>
        <p:txBody>
          <a:bodyPr vert="horz" lIns="91440" tIns="45720" rIns="91440" bIns="45720" rtlCol="0" anchor="ctr">
            <a:normAutofit fontScale="62500" lnSpcReduction="20000"/>
          </a:bodyPr>
          <a:lstStyle/>
          <a:p>
            <a:pPr algn="ctr">
              <a:spcBef>
                <a:spcPct val="0"/>
              </a:spcBef>
              <a:defRPr/>
            </a:pPr>
            <a:r>
              <a:rPr lang="en-AU" sz="4400" b="1" dirty="0">
                <a:solidFill>
                  <a:srgbClr val="FF0000"/>
                </a:solidFill>
                <a:latin typeface="+mj-lt"/>
                <a:ea typeface="+mj-ea"/>
                <a:cs typeface="+mj-cs"/>
              </a:rPr>
              <a:t>9</a:t>
            </a:r>
            <a:r>
              <a:rPr lang="id-ID" sz="4400" b="1" dirty="0">
                <a:solidFill>
                  <a:srgbClr val="FF0000"/>
                </a:solidFill>
                <a:latin typeface="+mj-lt"/>
                <a:ea typeface="+mj-ea"/>
                <a:cs typeface="+mj-cs"/>
              </a:rPr>
              <a:t> TINGKATAN TKT DAN </a:t>
            </a:r>
            <a:r>
              <a:rPr lang="en-AU" sz="4400" b="1" dirty="0">
                <a:solidFill>
                  <a:srgbClr val="FF0000"/>
                </a:solidFill>
                <a:latin typeface="+mj-lt"/>
                <a:ea typeface="+mj-ea"/>
                <a:cs typeface="+mj-cs"/>
              </a:rPr>
              <a:t>PENGUKURANNYA</a:t>
            </a:r>
            <a:endParaRPr lang="en-US" sz="4400" b="1" dirty="0">
              <a:solidFill>
                <a:srgbClr val="FF0000"/>
              </a:solidFill>
              <a:latin typeface="+mj-lt"/>
              <a:ea typeface="+mj-ea"/>
              <a:cs typeface="+mj-cs"/>
            </a:endParaRPr>
          </a:p>
        </p:txBody>
      </p:sp>
      <p:cxnSp>
        <p:nvCxnSpPr>
          <p:cNvPr id="14" name="Straight Connector 13"/>
          <p:cNvCxnSpPr/>
          <p:nvPr/>
        </p:nvCxnSpPr>
        <p:spPr>
          <a:xfrm>
            <a:off x="1893075" y="830696"/>
            <a:ext cx="7018784" cy="158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142" y="3176453"/>
            <a:ext cx="3402378" cy="1015663"/>
          </a:xfrm>
          <a:prstGeom prst="rect">
            <a:avLst/>
          </a:prstGeom>
          <a:noFill/>
        </p:spPr>
        <p:txBody>
          <a:bodyPr wrap="square" rtlCol="0">
            <a:spAutoFit/>
          </a:bodyPr>
          <a:lstStyle/>
          <a:p>
            <a:pPr algn="ctr"/>
            <a:r>
              <a:rPr lang="id-ID" sz="2000" b="1" dirty="0">
                <a:solidFill>
                  <a:srgbClr val="FF0000"/>
                </a:solidFill>
                <a:hlinkClick r:id="rId4" action="ppaction://hlinkpres?slideindex=1&amp;slidetitle="/>
              </a:rPr>
              <a:t>9 Tingkat dengan masing-masing tingkat memiliki indikator masing-masing</a:t>
            </a:r>
            <a:endParaRPr lang="id-ID" sz="2000" b="1" dirty="0">
              <a:solidFill>
                <a:srgbClr val="FF0000"/>
              </a:solidFill>
            </a:endParaRPr>
          </a:p>
        </p:txBody>
      </p:sp>
      <p:sp>
        <p:nvSpPr>
          <p:cNvPr id="22" name="Right Arrow 21"/>
          <p:cNvSpPr/>
          <p:nvPr/>
        </p:nvSpPr>
        <p:spPr>
          <a:xfrm>
            <a:off x="4062250" y="2533805"/>
            <a:ext cx="366903" cy="1368152"/>
          </a:xfrm>
          <a:prstGeom prst="rightArrow">
            <a:avLst/>
          </a:prstGeom>
          <a:solidFill>
            <a:srgbClr val="C00000"/>
          </a:solidFill>
          <a:ln>
            <a:solidFill>
              <a:srgbClr val="C00000"/>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p:cNvSpPr txBox="1"/>
          <p:nvPr/>
        </p:nvSpPr>
        <p:spPr>
          <a:xfrm>
            <a:off x="402141" y="4037660"/>
            <a:ext cx="3402378" cy="2862322"/>
          </a:xfrm>
          <a:prstGeom prst="rect">
            <a:avLst/>
          </a:prstGeom>
          <a:noFill/>
        </p:spPr>
        <p:txBody>
          <a:bodyPr wrap="square" rtlCol="0">
            <a:spAutoFit/>
          </a:bodyPr>
          <a:lstStyle/>
          <a:p>
            <a:pPr marL="285750" indent="-285750">
              <a:buFont typeface="Arial" pitchFamily="34" charset="0"/>
              <a:buChar char="•"/>
            </a:pPr>
            <a:r>
              <a:rPr lang="id-ID" sz="2000" b="1" dirty="0">
                <a:solidFill>
                  <a:srgbClr val="0000FF"/>
                </a:solidFill>
              </a:rPr>
              <a:t>Umum dan Hard Engineering</a:t>
            </a:r>
          </a:p>
          <a:p>
            <a:pPr marL="285750" indent="-285750">
              <a:buFont typeface="Arial" pitchFamily="34" charset="0"/>
              <a:buChar char="•"/>
            </a:pPr>
            <a:r>
              <a:rPr lang="id-ID" sz="2000" b="1" dirty="0">
                <a:solidFill>
                  <a:srgbClr val="0000FF"/>
                </a:solidFill>
              </a:rPr>
              <a:t>Sofware</a:t>
            </a:r>
          </a:p>
          <a:p>
            <a:pPr marL="285750" indent="-285750">
              <a:buFont typeface="Arial" pitchFamily="34" charset="0"/>
              <a:buChar char="•"/>
            </a:pPr>
            <a:r>
              <a:rPr lang="id-ID" sz="2000" b="1" dirty="0">
                <a:solidFill>
                  <a:srgbClr val="0000FF"/>
                </a:solidFill>
              </a:rPr>
              <a:t>Pertanian/ Perikanan/ Peternakan</a:t>
            </a:r>
          </a:p>
          <a:p>
            <a:pPr marL="285750" indent="-285750">
              <a:buFont typeface="Arial" pitchFamily="34" charset="0"/>
              <a:buChar char="•"/>
            </a:pPr>
            <a:r>
              <a:rPr lang="id-ID" sz="2000" b="1" dirty="0">
                <a:solidFill>
                  <a:srgbClr val="0000FF"/>
                </a:solidFill>
              </a:rPr>
              <a:t>Kesehatan dan </a:t>
            </a:r>
            <a:r>
              <a:rPr lang="en-AU" sz="2000" b="1" dirty="0">
                <a:solidFill>
                  <a:srgbClr val="0000FF"/>
                </a:solidFill>
              </a:rPr>
              <a:t>o</a:t>
            </a:r>
            <a:r>
              <a:rPr lang="id-ID" sz="2000" b="1" dirty="0">
                <a:solidFill>
                  <a:srgbClr val="0000FF"/>
                </a:solidFill>
              </a:rPr>
              <a:t>bat</a:t>
            </a:r>
            <a:r>
              <a:rPr lang="id-ID" sz="2000" b="1" dirty="0">
                <a:solidFill>
                  <a:srgbClr val="0000FF"/>
                </a:solidFill>
                <a:sym typeface="Wingdings" pitchFamily="2" charset="2"/>
              </a:rPr>
              <a:t></a:t>
            </a:r>
            <a:r>
              <a:rPr lang="en-AU" sz="2000" b="1" dirty="0">
                <a:solidFill>
                  <a:srgbClr val="0000FF"/>
                </a:solidFill>
                <a:sym typeface="Wingdings" pitchFamily="2" charset="2"/>
              </a:rPr>
              <a:t> a)</a:t>
            </a:r>
            <a:r>
              <a:rPr lang="en-AU" sz="2000" b="1" dirty="0" err="1">
                <a:solidFill>
                  <a:srgbClr val="0000FF"/>
                </a:solidFill>
                <a:sym typeface="Wingdings" pitchFamily="2" charset="2"/>
              </a:rPr>
              <a:t>obat</a:t>
            </a:r>
            <a:r>
              <a:rPr lang="en-AU" sz="2000" b="1" dirty="0">
                <a:solidFill>
                  <a:srgbClr val="0000FF"/>
                </a:solidFill>
                <a:sym typeface="Wingdings" pitchFamily="2" charset="2"/>
              </a:rPr>
              <a:t>; b)</a:t>
            </a:r>
            <a:r>
              <a:rPr lang="en-AU" sz="2000" b="1" dirty="0" err="1">
                <a:solidFill>
                  <a:srgbClr val="0000FF"/>
                </a:solidFill>
                <a:sym typeface="Wingdings" pitchFamily="2" charset="2"/>
              </a:rPr>
              <a:t>vaksin</a:t>
            </a:r>
            <a:r>
              <a:rPr lang="en-AU" sz="2000" b="1" dirty="0">
                <a:solidFill>
                  <a:srgbClr val="0000FF"/>
                </a:solidFill>
                <a:sym typeface="Wingdings" pitchFamily="2" charset="2"/>
              </a:rPr>
              <a:t>; c) </a:t>
            </a:r>
            <a:r>
              <a:rPr lang="en-AU" sz="2000" b="1" dirty="0" err="1">
                <a:solidFill>
                  <a:srgbClr val="0000FF"/>
                </a:solidFill>
                <a:sym typeface="Wingdings" pitchFamily="2" charset="2"/>
              </a:rPr>
              <a:t>alkes</a:t>
            </a:r>
            <a:endParaRPr lang="id-ID" sz="2000" b="1" dirty="0">
              <a:solidFill>
                <a:srgbClr val="0000FF"/>
              </a:solidFill>
              <a:sym typeface="Wingdings" pitchFamily="2" charset="2"/>
            </a:endParaRPr>
          </a:p>
          <a:p>
            <a:pPr marL="285750" indent="-285750">
              <a:buFont typeface="Arial" pitchFamily="34" charset="0"/>
              <a:buChar char="•"/>
            </a:pPr>
            <a:r>
              <a:rPr lang="id-ID" sz="2000" b="1" dirty="0">
                <a:solidFill>
                  <a:srgbClr val="0000FF"/>
                </a:solidFill>
                <a:sym typeface="Wingdings" pitchFamily="2" charset="2"/>
              </a:rPr>
              <a:t>Sosial Humaniora</a:t>
            </a:r>
            <a:endParaRPr lang="en-AU" sz="2000" b="1" dirty="0">
              <a:solidFill>
                <a:srgbClr val="0000FF"/>
              </a:solidFill>
              <a:sym typeface="Wingdings" pitchFamily="2" charset="2"/>
            </a:endParaRPr>
          </a:p>
          <a:p>
            <a:pPr marL="285750" indent="-285750">
              <a:buFont typeface="Arial" pitchFamily="34" charset="0"/>
              <a:buChar char="•"/>
            </a:pPr>
            <a:r>
              <a:rPr lang="en-AU" sz="2000" b="1" dirty="0" err="1">
                <a:solidFill>
                  <a:srgbClr val="0000FF"/>
                </a:solidFill>
                <a:sym typeface="Wingdings" pitchFamily="2" charset="2"/>
              </a:rPr>
              <a:t>Seni</a:t>
            </a:r>
            <a:r>
              <a:rPr lang="en-AU" sz="2000" b="1" dirty="0">
                <a:solidFill>
                  <a:srgbClr val="0000FF"/>
                </a:solidFill>
                <a:sym typeface="Wingdings" pitchFamily="2" charset="2"/>
              </a:rPr>
              <a:t> </a:t>
            </a:r>
            <a:endParaRPr lang="id-ID" sz="2000" b="1" dirty="0">
              <a:solidFill>
                <a:srgbClr val="0000FF"/>
              </a:solidFill>
            </a:endParaRPr>
          </a:p>
        </p:txBody>
      </p:sp>
      <p:pic>
        <p:nvPicPr>
          <p:cNvPr id="1026" name="Picture 2" descr="Hasil gamb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35" y="1469749"/>
            <a:ext cx="3264551" cy="17481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402141" y="3217881"/>
            <a:ext cx="340237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31179" y="928671"/>
            <a:ext cx="4536023" cy="6555641"/>
          </a:xfrm>
          <a:prstGeom prst="rect">
            <a:avLst/>
          </a:prstGeom>
          <a:noFill/>
        </p:spPr>
        <p:txBody>
          <a:bodyPr wrap="square" rtlCol="0">
            <a:spAutoFit/>
          </a:bodyPr>
          <a:lstStyle/>
          <a:p>
            <a:pPr marL="228600" indent="-228600" algn="just">
              <a:buFont typeface="+mj-lt"/>
              <a:buAutoNum type="arabicPeriod"/>
            </a:pPr>
            <a:r>
              <a:rPr lang="en-AU" sz="2000" b="1" dirty="0" err="1">
                <a:solidFill>
                  <a:srgbClr val="C00000"/>
                </a:solidFill>
              </a:rPr>
              <a:t>Prinsip</a:t>
            </a:r>
            <a:r>
              <a:rPr lang="en-AU" sz="2000" b="1" dirty="0">
                <a:solidFill>
                  <a:srgbClr val="C00000"/>
                </a:solidFill>
              </a:rPr>
              <a:t> </a:t>
            </a:r>
            <a:r>
              <a:rPr lang="en-AU" sz="2000" b="1" dirty="0" err="1">
                <a:solidFill>
                  <a:srgbClr val="C00000"/>
                </a:solidFill>
              </a:rPr>
              <a:t>dasar</a:t>
            </a:r>
            <a:r>
              <a:rPr lang="en-AU" sz="2000" b="1" dirty="0">
                <a:solidFill>
                  <a:srgbClr val="C00000"/>
                </a:solidFill>
              </a:rPr>
              <a:t> </a:t>
            </a:r>
            <a:r>
              <a:rPr lang="en-AU" sz="2000" b="1" dirty="0" err="1">
                <a:solidFill>
                  <a:srgbClr val="C00000"/>
                </a:solidFill>
              </a:rPr>
              <a:t>dari</a:t>
            </a:r>
            <a:r>
              <a:rPr lang="en-AU" sz="2000" b="1" dirty="0">
                <a:solidFill>
                  <a:srgbClr val="C00000"/>
                </a:solidFill>
              </a:rPr>
              <a:t> </a:t>
            </a:r>
            <a:r>
              <a:rPr lang="en-AU" sz="2000" b="1" dirty="0" err="1">
                <a:solidFill>
                  <a:srgbClr val="C00000"/>
                </a:solidFill>
              </a:rPr>
              <a:t>teknologi</a:t>
            </a:r>
            <a:r>
              <a:rPr lang="en-AU" sz="2000" b="1" dirty="0">
                <a:solidFill>
                  <a:srgbClr val="C00000"/>
                </a:solidFill>
              </a:rPr>
              <a:t> </a:t>
            </a:r>
            <a:r>
              <a:rPr lang="en-AU" sz="2000" b="1" dirty="0" err="1">
                <a:solidFill>
                  <a:srgbClr val="C00000"/>
                </a:solidFill>
              </a:rPr>
              <a:t>diteliti</a:t>
            </a:r>
            <a:r>
              <a:rPr lang="en-AU" sz="2000" b="1" dirty="0">
                <a:solidFill>
                  <a:srgbClr val="C00000"/>
                </a:solidFill>
              </a:rPr>
              <a:t> </a:t>
            </a:r>
            <a:r>
              <a:rPr lang="en-AU" sz="2000" b="1" dirty="0" err="1">
                <a:solidFill>
                  <a:srgbClr val="C00000"/>
                </a:solidFill>
              </a:rPr>
              <a:t>dan</a:t>
            </a:r>
            <a:r>
              <a:rPr lang="en-AU" sz="2000" b="1" dirty="0">
                <a:solidFill>
                  <a:srgbClr val="C00000"/>
                </a:solidFill>
              </a:rPr>
              <a:t> </a:t>
            </a:r>
            <a:r>
              <a:rPr lang="en-AU" sz="2000" b="1" dirty="0" err="1">
                <a:solidFill>
                  <a:srgbClr val="C00000"/>
                </a:solidFill>
              </a:rPr>
              <a:t>dilaporkan</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Formulasi</a:t>
            </a:r>
            <a:r>
              <a:rPr lang="en-AU" sz="2000" b="1" dirty="0">
                <a:solidFill>
                  <a:srgbClr val="C00000"/>
                </a:solidFill>
              </a:rPr>
              <a:t> </a:t>
            </a:r>
            <a:r>
              <a:rPr lang="en-AU" sz="2000" b="1" dirty="0" err="1">
                <a:solidFill>
                  <a:srgbClr val="C00000"/>
                </a:solidFill>
              </a:rPr>
              <a:t>konsep</a:t>
            </a:r>
            <a:r>
              <a:rPr lang="en-AU" sz="2000" b="1" dirty="0">
                <a:solidFill>
                  <a:srgbClr val="C00000"/>
                </a:solidFill>
              </a:rPr>
              <a:t> </a:t>
            </a:r>
            <a:r>
              <a:rPr lang="en-AU" sz="2000" b="1" dirty="0" err="1">
                <a:solidFill>
                  <a:srgbClr val="C00000"/>
                </a:solidFill>
              </a:rPr>
              <a:t>dan</a:t>
            </a:r>
            <a:r>
              <a:rPr lang="en-AU" sz="2000" b="1" dirty="0">
                <a:solidFill>
                  <a:srgbClr val="C00000"/>
                </a:solidFill>
              </a:rPr>
              <a:t>/</a:t>
            </a:r>
            <a:r>
              <a:rPr lang="en-AU" sz="2000" b="1" dirty="0" err="1">
                <a:solidFill>
                  <a:srgbClr val="C00000"/>
                </a:solidFill>
              </a:rPr>
              <a:t>atau</a:t>
            </a:r>
            <a:r>
              <a:rPr lang="en-AU" sz="2000" b="1" dirty="0">
                <a:solidFill>
                  <a:srgbClr val="C00000"/>
                </a:solidFill>
              </a:rPr>
              <a:t> </a:t>
            </a:r>
            <a:r>
              <a:rPr lang="en-AU" sz="2000" b="1" dirty="0" err="1">
                <a:solidFill>
                  <a:srgbClr val="C00000"/>
                </a:solidFill>
              </a:rPr>
              <a:t>aplikasi</a:t>
            </a:r>
            <a:r>
              <a:rPr lang="en-AU" sz="2000" b="1" dirty="0">
                <a:solidFill>
                  <a:srgbClr val="C00000"/>
                </a:solidFill>
              </a:rPr>
              <a:t> </a:t>
            </a:r>
            <a:r>
              <a:rPr lang="en-AU" sz="2000" b="1" dirty="0" err="1">
                <a:solidFill>
                  <a:srgbClr val="C00000"/>
                </a:solidFill>
              </a:rPr>
              <a:t>teknologi</a:t>
            </a:r>
            <a:r>
              <a:rPr lang="en-AU" sz="2000" b="1" dirty="0">
                <a:solidFill>
                  <a:srgbClr val="C00000"/>
                </a:solidFill>
              </a:rPr>
              <a:t> </a:t>
            </a:r>
          </a:p>
          <a:p>
            <a:pPr marL="228600" indent="-228600" algn="just">
              <a:buFont typeface="+mj-lt"/>
              <a:buAutoNum type="arabicPeriod"/>
            </a:pPr>
            <a:r>
              <a:rPr lang="en-AU" sz="2000" b="1" dirty="0" err="1">
                <a:solidFill>
                  <a:srgbClr val="C00000"/>
                </a:solidFill>
              </a:rPr>
              <a:t>Pembuktian</a:t>
            </a:r>
            <a:r>
              <a:rPr lang="en-AU" sz="2000" b="1" dirty="0">
                <a:solidFill>
                  <a:srgbClr val="C00000"/>
                </a:solidFill>
              </a:rPr>
              <a:t> </a:t>
            </a:r>
            <a:r>
              <a:rPr lang="en-AU" sz="2000" b="1" dirty="0" err="1">
                <a:solidFill>
                  <a:srgbClr val="C00000"/>
                </a:solidFill>
              </a:rPr>
              <a:t>konsep</a:t>
            </a:r>
            <a:r>
              <a:rPr lang="en-AU" sz="2000" b="1" dirty="0">
                <a:solidFill>
                  <a:srgbClr val="C00000"/>
                </a:solidFill>
              </a:rPr>
              <a:t> (proof-of-concept) </a:t>
            </a:r>
            <a:r>
              <a:rPr lang="en-AU" sz="2000" b="1" dirty="0" err="1">
                <a:solidFill>
                  <a:srgbClr val="C00000"/>
                </a:solidFill>
              </a:rPr>
              <a:t>fungsi</a:t>
            </a:r>
            <a:r>
              <a:rPr lang="en-AU" sz="2000" b="1" dirty="0">
                <a:solidFill>
                  <a:srgbClr val="C00000"/>
                </a:solidFill>
              </a:rPr>
              <a:t> </a:t>
            </a:r>
            <a:r>
              <a:rPr lang="en-AU" sz="2000" b="1" dirty="0" err="1">
                <a:solidFill>
                  <a:srgbClr val="C00000"/>
                </a:solidFill>
              </a:rPr>
              <a:t>dan</a:t>
            </a:r>
            <a:r>
              <a:rPr lang="en-AU" sz="2000" b="1" dirty="0">
                <a:solidFill>
                  <a:srgbClr val="C00000"/>
                </a:solidFill>
              </a:rPr>
              <a:t>/</a:t>
            </a:r>
            <a:r>
              <a:rPr lang="en-AU" sz="2000" b="1" dirty="0" err="1">
                <a:solidFill>
                  <a:srgbClr val="C00000"/>
                </a:solidFill>
              </a:rPr>
              <a:t>atau</a:t>
            </a:r>
            <a:r>
              <a:rPr lang="en-AU" sz="2000" b="1" dirty="0">
                <a:solidFill>
                  <a:srgbClr val="C00000"/>
                </a:solidFill>
              </a:rPr>
              <a:t> </a:t>
            </a:r>
            <a:r>
              <a:rPr lang="en-AU" sz="2000" b="1" dirty="0" err="1">
                <a:solidFill>
                  <a:srgbClr val="C00000"/>
                </a:solidFill>
              </a:rPr>
              <a:t>karakteristik</a:t>
            </a:r>
            <a:r>
              <a:rPr lang="en-AU" sz="2000" b="1" dirty="0">
                <a:solidFill>
                  <a:srgbClr val="C00000"/>
                </a:solidFill>
              </a:rPr>
              <a:t> </a:t>
            </a:r>
            <a:r>
              <a:rPr lang="en-AU" sz="2000" b="1" dirty="0" err="1">
                <a:solidFill>
                  <a:srgbClr val="C00000"/>
                </a:solidFill>
              </a:rPr>
              <a:t>penting</a:t>
            </a:r>
            <a:r>
              <a:rPr lang="en-AU" sz="2000" b="1" dirty="0">
                <a:solidFill>
                  <a:srgbClr val="C00000"/>
                </a:solidFill>
              </a:rPr>
              <a:t> </a:t>
            </a:r>
            <a:r>
              <a:rPr lang="en-AU" sz="2000" b="1" dirty="0" err="1">
                <a:solidFill>
                  <a:srgbClr val="C00000"/>
                </a:solidFill>
              </a:rPr>
              <a:t>secara</a:t>
            </a:r>
            <a:r>
              <a:rPr lang="en-AU" sz="2000" b="1" dirty="0">
                <a:solidFill>
                  <a:srgbClr val="C00000"/>
                </a:solidFill>
              </a:rPr>
              <a:t> </a:t>
            </a:r>
            <a:r>
              <a:rPr lang="en-AU" sz="2000" b="1" dirty="0" err="1">
                <a:solidFill>
                  <a:srgbClr val="C00000"/>
                </a:solidFill>
              </a:rPr>
              <a:t>analitis</a:t>
            </a:r>
            <a:r>
              <a:rPr lang="en-AU" sz="2000" b="1" dirty="0">
                <a:solidFill>
                  <a:srgbClr val="C00000"/>
                </a:solidFill>
              </a:rPr>
              <a:t> </a:t>
            </a:r>
            <a:r>
              <a:rPr lang="en-AU" sz="2000" b="1" dirty="0" err="1">
                <a:solidFill>
                  <a:srgbClr val="C00000"/>
                </a:solidFill>
              </a:rPr>
              <a:t>dan</a:t>
            </a:r>
            <a:r>
              <a:rPr lang="en-AU" sz="2000" b="1" dirty="0">
                <a:solidFill>
                  <a:srgbClr val="C00000"/>
                </a:solidFill>
              </a:rPr>
              <a:t> </a:t>
            </a:r>
            <a:r>
              <a:rPr lang="en-AU" sz="2000" b="1" dirty="0" err="1">
                <a:solidFill>
                  <a:srgbClr val="C00000"/>
                </a:solidFill>
              </a:rPr>
              <a:t>eksperimental</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Validasi</a:t>
            </a:r>
            <a:r>
              <a:rPr lang="en-AU" sz="2000" b="1" dirty="0">
                <a:solidFill>
                  <a:srgbClr val="C00000"/>
                </a:solidFill>
              </a:rPr>
              <a:t> </a:t>
            </a:r>
            <a:r>
              <a:rPr lang="en-AU" sz="2000" b="1" dirty="0" err="1">
                <a:solidFill>
                  <a:srgbClr val="C00000"/>
                </a:solidFill>
              </a:rPr>
              <a:t>komponen</a:t>
            </a:r>
            <a:r>
              <a:rPr lang="en-AU" sz="2000" b="1" dirty="0">
                <a:solidFill>
                  <a:srgbClr val="C00000"/>
                </a:solidFill>
              </a:rPr>
              <a:t>/</a:t>
            </a:r>
            <a:r>
              <a:rPr lang="en-AU" sz="2000" b="1" dirty="0" err="1">
                <a:solidFill>
                  <a:srgbClr val="C00000"/>
                </a:solidFill>
              </a:rPr>
              <a:t>subsistem</a:t>
            </a:r>
            <a:r>
              <a:rPr lang="en-AU" sz="2000" b="1" dirty="0">
                <a:solidFill>
                  <a:srgbClr val="C00000"/>
                </a:solidFill>
              </a:rPr>
              <a:t> </a:t>
            </a:r>
            <a:r>
              <a:rPr lang="en-AU" sz="2000" b="1" dirty="0" err="1">
                <a:solidFill>
                  <a:srgbClr val="C00000"/>
                </a:solidFill>
              </a:rPr>
              <a:t>dalam</a:t>
            </a:r>
            <a:r>
              <a:rPr lang="en-AU" sz="2000" b="1" dirty="0">
                <a:solidFill>
                  <a:srgbClr val="C00000"/>
                </a:solidFill>
              </a:rPr>
              <a:t> </a:t>
            </a:r>
            <a:r>
              <a:rPr lang="en-AU" sz="2000" b="1" dirty="0" err="1">
                <a:solidFill>
                  <a:srgbClr val="C00000"/>
                </a:solidFill>
              </a:rPr>
              <a:t>lingkungan</a:t>
            </a:r>
            <a:r>
              <a:rPr lang="en-AU" sz="2000" b="1" dirty="0">
                <a:solidFill>
                  <a:srgbClr val="C00000"/>
                </a:solidFill>
              </a:rPr>
              <a:t> </a:t>
            </a:r>
            <a:r>
              <a:rPr lang="en-AU" sz="2000" b="1" dirty="0" err="1">
                <a:solidFill>
                  <a:srgbClr val="C00000"/>
                </a:solidFill>
              </a:rPr>
              <a:t>laboratorium</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Validasi</a:t>
            </a:r>
            <a:r>
              <a:rPr lang="en-AU" sz="2000" b="1" dirty="0">
                <a:solidFill>
                  <a:srgbClr val="C00000"/>
                </a:solidFill>
              </a:rPr>
              <a:t> </a:t>
            </a:r>
            <a:r>
              <a:rPr lang="en-AU" sz="2000" b="1" dirty="0" err="1">
                <a:solidFill>
                  <a:srgbClr val="C00000"/>
                </a:solidFill>
              </a:rPr>
              <a:t>komponen</a:t>
            </a:r>
            <a:r>
              <a:rPr lang="en-AU" sz="2000" b="1" dirty="0">
                <a:solidFill>
                  <a:srgbClr val="C00000"/>
                </a:solidFill>
              </a:rPr>
              <a:t>/</a:t>
            </a:r>
            <a:r>
              <a:rPr lang="en-AU" sz="2000" b="1" dirty="0" err="1">
                <a:solidFill>
                  <a:srgbClr val="C00000"/>
                </a:solidFill>
              </a:rPr>
              <a:t>subsistem</a:t>
            </a:r>
            <a:r>
              <a:rPr lang="en-AU" sz="2000" b="1" dirty="0">
                <a:solidFill>
                  <a:srgbClr val="C00000"/>
                </a:solidFill>
              </a:rPr>
              <a:t> </a:t>
            </a:r>
            <a:r>
              <a:rPr lang="en-AU" sz="2000" b="1" dirty="0" err="1">
                <a:solidFill>
                  <a:srgbClr val="C00000"/>
                </a:solidFill>
              </a:rPr>
              <a:t>dalam</a:t>
            </a:r>
            <a:r>
              <a:rPr lang="en-AU" sz="2000" b="1" dirty="0">
                <a:solidFill>
                  <a:srgbClr val="C00000"/>
                </a:solidFill>
              </a:rPr>
              <a:t> </a:t>
            </a:r>
            <a:r>
              <a:rPr lang="en-AU" sz="2000" b="1" dirty="0" err="1">
                <a:solidFill>
                  <a:srgbClr val="C00000"/>
                </a:solidFill>
              </a:rPr>
              <a:t>suatu</a:t>
            </a:r>
            <a:r>
              <a:rPr lang="en-AU" sz="2000" b="1" dirty="0">
                <a:solidFill>
                  <a:srgbClr val="C00000"/>
                </a:solidFill>
              </a:rPr>
              <a:t> </a:t>
            </a:r>
            <a:r>
              <a:rPr lang="en-AU" sz="2000" b="1" dirty="0" err="1">
                <a:solidFill>
                  <a:srgbClr val="C00000"/>
                </a:solidFill>
              </a:rPr>
              <a:t>lingkungan</a:t>
            </a:r>
            <a:r>
              <a:rPr lang="en-AU" sz="2000" b="1" dirty="0">
                <a:solidFill>
                  <a:srgbClr val="C00000"/>
                </a:solidFill>
              </a:rPr>
              <a:t> yang </a:t>
            </a:r>
            <a:r>
              <a:rPr lang="en-AU" sz="2000" b="1" dirty="0" err="1">
                <a:solidFill>
                  <a:srgbClr val="C00000"/>
                </a:solidFill>
              </a:rPr>
              <a:t>relevan</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Demonstrasi</a:t>
            </a:r>
            <a:r>
              <a:rPr lang="en-AU" sz="2000" b="1" dirty="0">
                <a:solidFill>
                  <a:srgbClr val="C00000"/>
                </a:solidFill>
              </a:rPr>
              <a:t> model </a:t>
            </a:r>
            <a:r>
              <a:rPr lang="en-AU" sz="2000" b="1" dirty="0" err="1">
                <a:solidFill>
                  <a:srgbClr val="C00000"/>
                </a:solidFill>
              </a:rPr>
              <a:t>atau</a:t>
            </a:r>
            <a:r>
              <a:rPr lang="en-AU" sz="2000" b="1" dirty="0">
                <a:solidFill>
                  <a:srgbClr val="C00000"/>
                </a:solidFill>
              </a:rPr>
              <a:t> </a:t>
            </a:r>
            <a:r>
              <a:rPr lang="en-AU" sz="2000" b="1" dirty="0" err="1">
                <a:solidFill>
                  <a:srgbClr val="C00000"/>
                </a:solidFill>
              </a:rPr>
              <a:t>prototipe</a:t>
            </a:r>
            <a:r>
              <a:rPr lang="en-AU" sz="2000" b="1" dirty="0">
                <a:solidFill>
                  <a:srgbClr val="C00000"/>
                </a:solidFill>
              </a:rPr>
              <a:t> </a:t>
            </a:r>
            <a:r>
              <a:rPr lang="en-AU" sz="2000" b="1" dirty="0" err="1">
                <a:solidFill>
                  <a:srgbClr val="C00000"/>
                </a:solidFill>
              </a:rPr>
              <a:t>sistem</a:t>
            </a:r>
            <a:r>
              <a:rPr lang="en-AU" sz="2000" b="1" dirty="0">
                <a:solidFill>
                  <a:srgbClr val="C00000"/>
                </a:solidFill>
              </a:rPr>
              <a:t>/</a:t>
            </a:r>
            <a:r>
              <a:rPr lang="en-AU" sz="2000" b="1" dirty="0" err="1">
                <a:solidFill>
                  <a:srgbClr val="C00000"/>
                </a:solidFill>
              </a:rPr>
              <a:t>subsistem</a:t>
            </a:r>
            <a:r>
              <a:rPr lang="en-AU" sz="2000" b="1" dirty="0">
                <a:solidFill>
                  <a:srgbClr val="C00000"/>
                </a:solidFill>
              </a:rPr>
              <a:t> </a:t>
            </a:r>
            <a:r>
              <a:rPr lang="en-AU" sz="2000" b="1" dirty="0" err="1">
                <a:solidFill>
                  <a:srgbClr val="C00000"/>
                </a:solidFill>
              </a:rPr>
              <a:t>dalam</a:t>
            </a:r>
            <a:r>
              <a:rPr lang="en-AU" sz="2000" b="1" dirty="0">
                <a:solidFill>
                  <a:srgbClr val="C00000"/>
                </a:solidFill>
              </a:rPr>
              <a:t> </a:t>
            </a:r>
            <a:r>
              <a:rPr lang="en-AU" sz="2000" b="1" dirty="0" err="1">
                <a:solidFill>
                  <a:srgbClr val="C00000"/>
                </a:solidFill>
              </a:rPr>
              <a:t>suatu</a:t>
            </a:r>
            <a:r>
              <a:rPr lang="en-AU" sz="2000" b="1" dirty="0">
                <a:solidFill>
                  <a:srgbClr val="C00000"/>
                </a:solidFill>
              </a:rPr>
              <a:t> </a:t>
            </a:r>
            <a:r>
              <a:rPr lang="en-AU" sz="2000" b="1" dirty="0" err="1">
                <a:solidFill>
                  <a:srgbClr val="C00000"/>
                </a:solidFill>
              </a:rPr>
              <a:t>lingkungan</a:t>
            </a:r>
            <a:r>
              <a:rPr lang="en-AU" sz="2000" b="1" dirty="0">
                <a:solidFill>
                  <a:srgbClr val="C00000"/>
                </a:solidFill>
              </a:rPr>
              <a:t> yang </a:t>
            </a:r>
            <a:r>
              <a:rPr lang="en-AU" sz="2000" b="1" dirty="0" err="1">
                <a:solidFill>
                  <a:srgbClr val="C00000"/>
                </a:solidFill>
              </a:rPr>
              <a:t>relevan</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Demonstrasi</a:t>
            </a:r>
            <a:r>
              <a:rPr lang="en-AU" sz="2000" b="1" dirty="0">
                <a:solidFill>
                  <a:srgbClr val="C00000"/>
                </a:solidFill>
              </a:rPr>
              <a:t> </a:t>
            </a:r>
            <a:r>
              <a:rPr lang="en-AU" sz="2000" b="1" dirty="0" err="1">
                <a:solidFill>
                  <a:srgbClr val="C00000"/>
                </a:solidFill>
              </a:rPr>
              <a:t>prototipe</a:t>
            </a:r>
            <a:r>
              <a:rPr lang="en-AU" sz="2000" b="1" dirty="0">
                <a:solidFill>
                  <a:srgbClr val="C00000"/>
                </a:solidFill>
              </a:rPr>
              <a:t> </a:t>
            </a:r>
            <a:r>
              <a:rPr lang="en-AU" sz="2000" b="1" dirty="0" err="1">
                <a:solidFill>
                  <a:srgbClr val="C00000"/>
                </a:solidFill>
              </a:rPr>
              <a:t>sistem</a:t>
            </a:r>
            <a:r>
              <a:rPr lang="en-AU" sz="2000" b="1" dirty="0">
                <a:solidFill>
                  <a:srgbClr val="C00000"/>
                </a:solidFill>
              </a:rPr>
              <a:t> </a:t>
            </a:r>
            <a:r>
              <a:rPr lang="en-AU" sz="2000" b="1" dirty="0" err="1">
                <a:solidFill>
                  <a:srgbClr val="C00000"/>
                </a:solidFill>
              </a:rPr>
              <a:t>dalam</a:t>
            </a:r>
            <a:r>
              <a:rPr lang="en-AU" sz="2000" b="1" dirty="0">
                <a:solidFill>
                  <a:srgbClr val="C00000"/>
                </a:solidFill>
              </a:rPr>
              <a:t> </a:t>
            </a:r>
            <a:r>
              <a:rPr lang="en-AU" sz="2000" b="1" dirty="0" err="1">
                <a:solidFill>
                  <a:srgbClr val="C00000"/>
                </a:solidFill>
              </a:rPr>
              <a:t>lingkungan</a:t>
            </a:r>
            <a:r>
              <a:rPr lang="en-AU" sz="2000" b="1" dirty="0">
                <a:solidFill>
                  <a:srgbClr val="C00000"/>
                </a:solidFill>
              </a:rPr>
              <a:t> </a:t>
            </a:r>
            <a:r>
              <a:rPr lang="en-AU" sz="2000" b="1" dirty="0" err="1">
                <a:solidFill>
                  <a:srgbClr val="C00000"/>
                </a:solidFill>
              </a:rPr>
              <a:t>sebenarnya</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Sistem</a:t>
            </a:r>
            <a:r>
              <a:rPr lang="en-AU" sz="2000" b="1" dirty="0">
                <a:solidFill>
                  <a:srgbClr val="C00000"/>
                </a:solidFill>
              </a:rPr>
              <a:t> </a:t>
            </a:r>
            <a:r>
              <a:rPr lang="en-AU" sz="2000" b="1" dirty="0" err="1">
                <a:solidFill>
                  <a:srgbClr val="C00000"/>
                </a:solidFill>
              </a:rPr>
              <a:t>telah</a:t>
            </a:r>
            <a:r>
              <a:rPr lang="en-AU" sz="2000" b="1" dirty="0">
                <a:solidFill>
                  <a:srgbClr val="C00000"/>
                </a:solidFill>
              </a:rPr>
              <a:t> </a:t>
            </a:r>
            <a:r>
              <a:rPr lang="en-AU" sz="2000" b="1" dirty="0" err="1">
                <a:solidFill>
                  <a:srgbClr val="C00000"/>
                </a:solidFill>
              </a:rPr>
              <a:t>lengkap</a:t>
            </a:r>
            <a:r>
              <a:rPr lang="en-AU" sz="2000" b="1" dirty="0">
                <a:solidFill>
                  <a:srgbClr val="C00000"/>
                </a:solidFill>
              </a:rPr>
              <a:t> </a:t>
            </a:r>
            <a:r>
              <a:rPr lang="en-AU" sz="2000" b="1" dirty="0" err="1">
                <a:solidFill>
                  <a:srgbClr val="C00000"/>
                </a:solidFill>
              </a:rPr>
              <a:t>dan</a:t>
            </a:r>
            <a:r>
              <a:rPr lang="en-AU" sz="2000" b="1" dirty="0">
                <a:solidFill>
                  <a:srgbClr val="C00000"/>
                </a:solidFill>
              </a:rPr>
              <a:t> </a:t>
            </a:r>
            <a:r>
              <a:rPr lang="en-AU" sz="2000" b="1" dirty="0" err="1">
                <a:solidFill>
                  <a:srgbClr val="C00000"/>
                </a:solidFill>
              </a:rPr>
              <a:t>handal</a:t>
            </a:r>
            <a:r>
              <a:rPr lang="en-AU" sz="2000" b="1" dirty="0">
                <a:solidFill>
                  <a:srgbClr val="C00000"/>
                </a:solidFill>
              </a:rPr>
              <a:t>  </a:t>
            </a:r>
            <a:r>
              <a:rPr lang="en-AU" sz="2000" b="1" dirty="0" err="1">
                <a:solidFill>
                  <a:srgbClr val="C00000"/>
                </a:solidFill>
              </a:rPr>
              <a:t>melalui</a:t>
            </a:r>
            <a:r>
              <a:rPr lang="en-AU" sz="2000" b="1" dirty="0">
                <a:solidFill>
                  <a:srgbClr val="C00000"/>
                </a:solidFill>
              </a:rPr>
              <a:t> </a:t>
            </a:r>
            <a:r>
              <a:rPr lang="en-AU" sz="2000" b="1" dirty="0" err="1">
                <a:solidFill>
                  <a:srgbClr val="C00000"/>
                </a:solidFill>
              </a:rPr>
              <a:t>pengujian</a:t>
            </a:r>
            <a:r>
              <a:rPr lang="en-AU" sz="2000" b="1" dirty="0">
                <a:solidFill>
                  <a:srgbClr val="C00000"/>
                </a:solidFill>
              </a:rPr>
              <a:t> </a:t>
            </a:r>
            <a:r>
              <a:rPr lang="en-AU" sz="2000" b="1" dirty="0" err="1">
                <a:solidFill>
                  <a:srgbClr val="C00000"/>
                </a:solidFill>
              </a:rPr>
              <a:t>dan</a:t>
            </a:r>
            <a:r>
              <a:rPr lang="en-AU" sz="2000" b="1" dirty="0">
                <a:solidFill>
                  <a:srgbClr val="C00000"/>
                </a:solidFill>
              </a:rPr>
              <a:t> </a:t>
            </a:r>
            <a:r>
              <a:rPr lang="en-AU" sz="2000" b="1" dirty="0" err="1">
                <a:solidFill>
                  <a:srgbClr val="C00000"/>
                </a:solidFill>
              </a:rPr>
              <a:t>demonstrasi</a:t>
            </a:r>
            <a:r>
              <a:rPr lang="en-AU" sz="2000" b="1" dirty="0">
                <a:solidFill>
                  <a:srgbClr val="C00000"/>
                </a:solidFill>
              </a:rPr>
              <a:t> </a:t>
            </a:r>
            <a:r>
              <a:rPr lang="en-AU" sz="2000" b="1" dirty="0" err="1">
                <a:solidFill>
                  <a:srgbClr val="C00000"/>
                </a:solidFill>
              </a:rPr>
              <a:t>dalam</a:t>
            </a:r>
            <a:r>
              <a:rPr lang="en-AU" sz="2000" b="1" dirty="0">
                <a:solidFill>
                  <a:srgbClr val="C00000"/>
                </a:solidFill>
              </a:rPr>
              <a:t> </a:t>
            </a:r>
            <a:r>
              <a:rPr lang="en-AU" sz="2000" b="1" dirty="0" err="1">
                <a:solidFill>
                  <a:srgbClr val="C00000"/>
                </a:solidFill>
              </a:rPr>
              <a:t>lingkungan</a:t>
            </a:r>
            <a:r>
              <a:rPr lang="en-AU" sz="2000" b="1" dirty="0">
                <a:solidFill>
                  <a:srgbClr val="C00000"/>
                </a:solidFill>
              </a:rPr>
              <a:t> </a:t>
            </a:r>
            <a:r>
              <a:rPr lang="en-AU" sz="2000" b="1" dirty="0" err="1">
                <a:solidFill>
                  <a:srgbClr val="C00000"/>
                </a:solidFill>
              </a:rPr>
              <a:t>sebenarnya</a:t>
            </a:r>
            <a:endParaRPr lang="en-AU" sz="2000" b="1" dirty="0">
              <a:solidFill>
                <a:srgbClr val="C00000"/>
              </a:solidFill>
            </a:endParaRPr>
          </a:p>
          <a:p>
            <a:pPr marL="228600" indent="-228600" algn="just">
              <a:buFont typeface="+mj-lt"/>
              <a:buAutoNum type="arabicPeriod"/>
            </a:pPr>
            <a:r>
              <a:rPr lang="en-AU" sz="2000" b="1" dirty="0" err="1">
                <a:solidFill>
                  <a:srgbClr val="C00000"/>
                </a:solidFill>
              </a:rPr>
              <a:t>Sistem</a:t>
            </a:r>
            <a:r>
              <a:rPr lang="en-AU" sz="2000" b="1" dirty="0">
                <a:solidFill>
                  <a:srgbClr val="C00000"/>
                </a:solidFill>
              </a:rPr>
              <a:t> </a:t>
            </a:r>
            <a:r>
              <a:rPr lang="en-AU" sz="2000" b="1" dirty="0" err="1">
                <a:solidFill>
                  <a:srgbClr val="C00000"/>
                </a:solidFill>
              </a:rPr>
              <a:t>benar-benar</a:t>
            </a:r>
            <a:r>
              <a:rPr lang="en-AU" sz="2000" b="1" dirty="0">
                <a:solidFill>
                  <a:srgbClr val="C00000"/>
                </a:solidFill>
              </a:rPr>
              <a:t> </a:t>
            </a:r>
            <a:r>
              <a:rPr lang="en-AU" sz="2000" b="1" dirty="0" err="1">
                <a:solidFill>
                  <a:srgbClr val="C00000"/>
                </a:solidFill>
              </a:rPr>
              <a:t>teruji</a:t>
            </a:r>
            <a:r>
              <a:rPr lang="en-AU" sz="2000" b="1" dirty="0">
                <a:solidFill>
                  <a:srgbClr val="C00000"/>
                </a:solidFill>
              </a:rPr>
              <a:t>/</a:t>
            </a:r>
            <a:r>
              <a:rPr lang="en-AU" sz="2000" b="1" dirty="0" err="1">
                <a:solidFill>
                  <a:srgbClr val="C00000"/>
                </a:solidFill>
              </a:rPr>
              <a:t>terbukti</a:t>
            </a:r>
            <a:r>
              <a:rPr lang="en-AU" sz="2000" b="1" dirty="0">
                <a:solidFill>
                  <a:srgbClr val="C00000"/>
                </a:solidFill>
              </a:rPr>
              <a:t> </a:t>
            </a:r>
            <a:r>
              <a:rPr lang="en-AU" sz="2000" b="1" dirty="0" err="1">
                <a:solidFill>
                  <a:srgbClr val="C00000"/>
                </a:solidFill>
              </a:rPr>
              <a:t>melalui</a:t>
            </a:r>
            <a:r>
              <a:rPr lang="en-AU" sz="2000" b="1" dirty="0">
                <a:solidFill>
                  <a:srgbClr val="C00000"/>
                </a:solidFill>
              </a:rPr>
              <a:t> </a:t>
            </a:r>
            <a:r>
              <a:rPr lang="en-AU" sz="2000" b="1" dirty="0" err="1">
                <a:solidFill>
                  <a:srgbClr val="C00000"/>
                </a:solidFill>
              </a:rPr>
              <a:t>keberhasilan</a:t>
            </a:r>
            <a:r>
              <a:rPr lang="en-AU" sz="2000" b="1" dirty="0">
                <a:solidFill>
                  <a:srgbClr val="C00000"/>
                </a:solidFill>
              </a:rPr>
              <a:t> </a:t>
            </a:r>
            <a:r>
              <a:rPr lang="en-AU" sz="2000" b="1" dirty="0" err="1">
                <a:solidFill>
                  <a:srgbClr val="C00000"/>
                </a:solidFill>
              </a:rPr>
              <a:t>pengoperasian</a:t>
            </a:r>
            <a:endParaRPr lang="en-AU" sz="2000" b="1" dirty="0">
              <a:solidFill>
                <a:srgbClr val="C00000"/>
              </a:solidFill>
            </a:endParaRPr>
          </a:p>
        </p:txBody>
      </p:sp>
      <p:sp>
        <p:nvSpPr>
          <p:cNvPr id="2" name="Rectangle 1"/>
          <p:cNvSpPr/>
          <p:nvPr/>
        </p:nvSpPr>
        <p:spPr>
          <a:xfrm>
            <a:off x="-919231" y="1127128"/>
            <a:ext cx="5285486" cy="369332"/>
          </a:xfrm>
          <a:prstGeom prst="rect">
            <a:avLst/>
          </a:prstGeom>
        </p:spPr>
        <p:txBody>
          <a:bodyPr wrap="none">
            <a:spAutoFit/>
          </a:bodyPr>
          <a:lstStyle/>
          <a:p>
            <a:pPr algn="r"/>
            <a:r>
              <a:rPr lang="en-AU" b="1" dirty="0"/>
              <a:t>PERDIRJEN PENGUATAN RISBANG NO. 603/E1.2/2016</a:t>
            </a:r>
          </a:p>
        </p:txBody>
      </p:sp>
    </p:spTree>
    <p:extLst>
      <p:ext uri="{BB962C8B-B14F-4D97-AF65-F5344CB8AC3E}">
        <p14:creationId xmlns:p14="http://schemas.microsoft.com/office/powerpoint/2010/main" val="1161393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659006"/>
            <a:ext cx="8229600" cy="690821"/>
          </a:xfrm>
        </p:spPr>
        <p:txBody>
          <a:bodyPr>
            <a:normAutofit/>
          </a:bodyPr>
          <a:lstStyle/>
          <a:p>
            <a:pPr algn="r"/>
            <a:r>
              <a:rPr lang="en-US" sz="3600" b="1" dirty="0">
                <a:solidFill>
                  <a:srgbClr val="FF0000"/>
                </a:solidFill>
                <a:effectLst>
                  <a:outerShdw blurRad="38100" dist="38100" dir="2700000" algn="tl">
                    <a:srgbClr val="000000">
                      <a:alpha val="43137"/>
                    </a:srgbClr>
                  </a:outerShdw>
                </a:effectLst>
              </a:rPr>
              <a:t>PEMBAGIAN PERAN LEMRISBANG</a:t>
            </a:r>
          </a:p>
        </p:txBody>
      </p:sp>
      <p:pic>
        <p:nvPicPr>
          <p:cNvPr id="77826" name="Picture 2"/>
          <p:cNvPicPr>
            <a:picLocks noChangeAspect="1" noChangeArrowheads="1"/>
          </p:cNvPicPr>
          <p:nvPr/>
        </p:nvPicPr>
        <p:blipFill rotWithShape="1">
          <a:blip r:embed="rId2"/>
          <a:srcRect t="19335" r="3472" b="13563"/>
          <a:stretch/>
        </p:blipFill>
        <p:spPr bwMode="auto">
          <a:xfrm>
            <a:off x="353961" y="1371025"/>
            <a:ext cx="8620591" cy="5305078"/>
          </a:xfrm>
          <a:prstGeom prst="rect">
            <a:avLst/>
          </a:prstGeom>
          <a:noFill/>
          <a:ln w="9525">
            <a:noFill/>
            <a:miter lim="800000"/>
            <a:headEnd/>
            <a:tailEnd/>
          </a:ln>
          <a:effectLst/>
        </p:spPr>
      </p:pic>
      <p:pic>
        <p:nvPicPr>
          <p:cNvPr id="11" name="Pictur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2" name="TextBox 11"/>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3" name="Straight Connector 12"/>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5627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491212" y="-281772"/>
            <a:ext cx="3600450" cy="1143000"/>
          </a:xfrm>
          <a:prstGeom prst="rect">
            <a:avLst/>
          </a:prstGeom>
        </p:spPr>
        <p:txBody>
          <a:bodyPr vert="horz" lIns="91440" tIns="45720" rIns="91440" bIns="45720" rtlCol="0" anchor="ctr">
            <a:normAutofit fontScale="92500"/>
          </a:bodyPr>
          <a:lstStyle/>
          <a:p>
            <a:pPr algn="ctr">
              <a:spcBef>
                <a:spcPct val="0"/>
              </a:spcBef>
              <a:defRPr/>
            </a:pPr>
            <a:r>
              <a:rPr lang="en-US" sz="3200" b="1" dirty="0">
                <a:solidFill>
                  <a:srgbClr val="FF0000"/>
                </a:solidFill>
                <a:effectLst>
                  <a:outerShdw blurRad="38100" dist="38100" dir="2700000" algn="tl">
                    <a:srgbClr val="000000">
                      <a:alpha val="43137"/>
                    </a:srgbClr>
                  </a:outerShdw>
                </a:effectLst>
                <a:latin typeface="+mj-lt"/>
                <a:ea typeface="+mj-ea"/>
                <a:cs typeface="+mj-cs"/>
              </a:rPr>
              <a:t>SKEMA PEMBIAYAAN RISET</a:t>
            </a: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0" name="TextBox 9"/>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1" name="Straight Connector 10"/>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15242" y="2554381"/>
            <a:ext cx="9413154" cy="1446550"/>
          </a:xfrm>
          <a:prstGeom prst="rect">
            <a:avLst/>
          </a:prstGeom>
          <a:noFill/>
        </p:spPr>
        <p:txBody>
          <a:bodyPr wrap="none" lIns="91440" tIns="45720" rIns="91440" bIns="45720">
            <a:spAutoFit/>
          </a:bodyPr>
          <a:lstStyle/>
          <a:p>
            <a:pPr algn="ctr"/>
            <a:r>
              <a:rPr lang="id-ID" sz="8800" b="1" cap="none" spc="0" dirty="0">
                <a:ln w="22225">
                  <a:solidFill>
                    <a:schemeClr val="accent2"/>
                  </a:solidFill>
                  <a:prstDash val="solid"/>
                </a:ln>
                <a:solidFill>
                  <a:schemeClr val="accent2">
                    <a:lumMod val="40000"/>
                    <a:lumOff val="60000"/>
                  </a:schemeClr>
                </a:solidFill>
                <a:effectLst/>
              </a:rPr>
              <a:t>1  2  3  4  5  6  7  8  9</a:t>
            </a:r>
            <a:endParaRPr lang="en-US" sz="88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2332991" y="3833782"/>
            <a:ext cx="1292341" cy="707886"/>
          </a:xfrm>
          <a:prstGeom prst="rect">
            <a:avLst/>
          </a:prstGeom>
          <a:noFill/>
        </p:spPr>
        <p:txBody>
          <a:bodyPr wrap="none" lIns="91440" tIns="45720" rIns="91440" bIns="45720">
            <a:spAutoFit/>
          </a:bodyPr>
          <a:lstStyle/>
          <a:p>
            <a:pPr algn="ctr"/>
            <a:r>
              <a:rPr lang="id-ID"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PKLN</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12" name="Straight Connector 11"/>
          <p:cNvCxnSpPr>
            <a:cxnSpLocks/>
          </p:cNvCxnSpPr>
          <p:nvPr/>
        </p:nvCxnSpPr>
        <p:spPr>
          <a:xfrm>
            <a:off x="2201185" y="3961603"/>
            <a:ext cx="1622113"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90124" y="1130712"/>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01154" y="1199538"/>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13644" y="1130711"/>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04641" y="1130710"/>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10178" y="1130709"/>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01175" y="1130712"/>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95650" y="1130712"/>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91886" y="1199538"/>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846131" y="1130711"/>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586604" y="1199538"/>
            <a:ext cx="22123" cy="492596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16514" y="2167966"/>
            <a:ext cx="1024639" cy="707886"/>
          </a:xfrm>
          <a:prstGeom prst="rect">
            <a:avLst/>
          </a:prstGeom>
          <a:noFill/>
        </p:spPr>
        <p:txBody>
          <a:bodyPr wrap="none" lIns="91440" tIns="45720" rIns="91440" bIns="45720">
            <a:spAutoFit/>
          </a:bodyPr>
          <a:lstStyle/>
          <a:p>
            <a:pPr algn="ctr"/>
            <a:r>
              <a:rPr lang="id-ID" sz="4000" b="1" cap="none" spc="0" dirty="0">
                <a:ln w="6600">
                  <a:solidFill>
                    <a:schemeClr val="accent2"/>
                  </a:solidFill>
                  <a:prstDash val="solid"/>
                </a:ln>
                <a:solidFill>
                  <a:srgbClr val="FFFFFF"/>
                </a:solidFill>
                <a:effectLst>
                  <a:outerShdw dist="38100" dir="2700000" algn="tl" rotWithShape="0">
                    <a:schemeClr val="accent2"/>
                  </a:outerShdw>
                </a:effectLst>
              </a:rPr>
              <a:t>PBK</a:t>
            </a:r>
            <a:endParaRPr lang="en-US" sz="4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28" name="Straight Connector 27"/>
          <p:cNvCxnSpPr/>
          <p:nvPr/>
        </p:nvCxnSpPr>
        <p:spPr>
          <a:xfrm>
            <a:off x="2201185" y="2732417"/>
            <a:ext cx="1621426"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10485" y="2037161"/>
            <a:ext cx="1037465" cy="707886"/>
          </a:xfrm>
          <a:prstGeom prst="rect">
            <a:avLst/>
          </a:prstGeom>
          <a:noFill/>
        </p:spPr>
        <p:txBody>
          <a:bodyPr wrap="none" lIns="91440" tIns="45720" rIns="91440" bIns="45720">
            <a:spAutoFit/>
          </a:bodyPr>
          <a:lstStyle/>
          <a:p>
            <a:pPr algn="ctr"/>
            <a:r>
              <a:rPr lang="id-ID"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PSN</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31" name="Straight Connector 30"/>
          <p:cNvCxnSpPr/>
          <p:nvPr/>
        </p:nvCxnSpPr>
        <p:spPr>
          <a:xfrm>
            <a:off x="3801175" y="2623179"/>
            <a:ext cx="244148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493099" y="3971206"/>
            <a:ext cx="958917"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d-ID" sz="4000" b="1" cap="none" spc="0" dirty="0">
                <a:ln/>
                <a:solidFill>
                  <a:schemeClr val="accent4"/>
                </a:solidFill>
                <a:effectLst/>
              </a:rPr>
              <a:t>P3S</a:t>
            </a:r>
            <a:endParaRPr lang="en-US" sz="4000" b="1" cap="none" spc="0" dirty="0">
              <a:ln/>
              <a:solidFill>
                <a:schemeClr val="accent4"/>
              </a:solidFill>
              <a:effectLst/>
            </a:endParaRPr>
          </a:p>
        </p:txBody>
      </p:sp>
      <p:cxnSp>
        <p:nvCxnSpPr>
          <p:cNvPr id="34" name="Straight Connector 33"/>
          <p:cNvCxnSpPr/>
          <p:nvPr/>
        </p:nvCxnSpPr>
        <p:spPr>
          <a:xfrm>
            <a:off x="3812236" y="4028536"/>
            <a:ext cx="2423531" cy="0"/>
          </a:xfrm>
          <a:prstGeom prst="line">
            <a:avLst/>
          </a:prstGeom>
          <a:ln>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927403" y="4028536"/>
            <a:ext cx="1372492" cy="707886"/>
          </a:xfrm>
          <a:prstGeom prst="rect">
            <a:avLst/>
          </a:prstGeom>
          <a:noFill/>
        </p:spPr>
        <p:txBody>
          <a:bodyPr wrap="none" lIns="91440" tIns="45720" rIns="91440" bIns="45720">
            <a:spAutoFit/>
          </a:bodyPr>
          <a:lstStyle/>
          <a:p>
            <a:pPr algn="ctr"/>
            <a:r>
              <a:rPr lang="id-ID"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PUSN</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37" name="Straight Connector 36"/>
          <p:cNvCxnSpPr/>
          <p:nvPr/>
        </p:nvCxnSpPr>
        <p:spPr>
          <a:xfrm>
            <a:off x="6224705" y="4108830"/>
            <a:ext cx="827648" cy="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408389" y="1034570"/>
            <a:ext cx="6342377" cy="707886"/>
          </a:xfrm>
          <a:prstGeom prst="rect">
            <a:avLst/>
          </a:prstGeom>
          <a:noFill/>
        </p:spPr>
        <p:txBody>
          <a:bodyPr wrap="none" lIns="91440" tIns="45720" rIns="91440" bIns="45720">
            <a:spAutoFit/>
          </a:bodyPr>
          <a:lstStyle/>
          <a:p>
            <a:pPr algn="ctr"/>
            <a:r>
              <a:rPr lang="id-ID"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PKPT, PDD, PTP, PMSDU, PPD</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cxnSp>
        <p:nvCxnSpPr>
          <p:cNvPr id="46" name="Straight Arrow Connector 45"/>
          <p:cNvCxnSpPr/>
          <p:nvPr/>
        </p:nvCxnSpPr>
        <p:spPr>
          <a:xfrm flipV="1">
            <a:off x="2996429" y="1696513"/>
            <a:ext cx="3215448" cy="56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240810" y="4522411"/>
            <a:ext cx="1640322" cy="707886"/>
          </a:xfrm>
          <a:prstGeom prst="rect">
            <a:avLst/>
          </a:prstGeom>
          <a:noFill/>
        </p:spPr>
        <p:txBody>
          <a:bodyPr wrap="none" lIns="91440" tIns="45720" rIns="91440" bIns="45720">
            <a:spAutoFit/>
          </a:bodyPr>
          <a:lstStyle/>
          <a:p>
            <a:pPr algn="ctr"/>
            <a:r>
              <a:rPr lang="id-ID" sz="4000" b="1" cap="none" spc="0" dirty="0">
                <a:ln w="22225">
                  <a:solidFill>
                    <a:schemeClr val="accent2"/>
                  </a:solidFill>
                  <a:prstDash val="solid"/>
                </a:ln>
                <a:solidFill>
                  <a:schemeClr val="accent2">
                    <a:lumMod val="40000"/>
                    <a:lumOff val="60000"/>
                  </a:schemeClr>
                </a:solidFill>
                <a:effectLst/>
              </a:rPr>
              <a:t>PDUPT</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48" name="Rectangle 47"/>
          <p:cNvSpPr/>
          <p:nvPr/>
        </p:nvSpPr>
        <p:spPr>
          <a:xfrm>
            <a:off x="4157872" y="4610280"/>
            <a:ext cx="1568314" cy="707886"/>
          </a:xfrm>
          <a:prstGeom prst="rect">
            <a:avLst/>
          </a:prstGeom>
          <a:noFill/>
        </p:spPr>
        <p:txBody>
          <a:bodyPr wrap="none" lIns="91440" tIns="45720" rIns="91440" bIns="45720">
            <a:spAutoFit/>
          </a:bodyPr>
          <a:lstStyle/>
          <a:p>
            <a:pPr algn="ctr"/>
            <a:r>
              <a:rPr lang="id-ID" sz="4000" b="1" cap="none" spc="0" dirty="0">
                <a:ln w="22225">
                  <a:solidFill>
                    <a:schemeClr val="accent2"/>
                  </a:solidFill>
                  <a:prstDash val="solid"/>
                </a:ln>
                <a:solidFill>
                  <a:schemeClr val="accent2">
                    <a:lumMod val="40000"/>
                    <a:lumOff val="60000"/>
                  </a:schemeClr>
                </a:solidFill>
                <a:effectLst/>
              </a:rPr>
              <a:t>PTUPT</a:t>
            </a:r>
            <a:endParaRPr lang="en-US" sz="4000" b="1" cap="none" spc="0" dirty="0">
              <a:ln w="22225">
                <a:solidFill>
                  <a:schemeClr val="accent2"/>
                </a:solidFill>
                <a:prstDash val="solid"/>
              </a:ln>
              <a:solidFill>
                <a:schemeClr val="accent2">
                  <a:lumMod val="40000"/>
                  <a:lumOff val="60000"/>
                </a:schemeClr>
              </a:solidFill>
              <a:effectLst/>
            </a:endParaRPr>
          </a:p>
        </p:txBody>
      </p:sp>
      <p:sp>
        <p:nvSpPr>
          <p:cNvPr id="49" name="Rectangle 48"/>
          <p:cNvSpPr/>
          <p:nvPr/>
        </p:nvSpPr>
        <p:spPr>
          <a:xfrm>
            <a:off x="5897652" y="4728808"/>
            <a:ext cx="1589026" cy="707886"/>
          </a:xfrm>
          <a:prstGeom prst="rect">
            <a:avLst/>
          </a:prstGeom>
          <a:noFill/>
        </p:spPr>
        <p:txBody>
          <a:bodyPr wrap="none" lIns="91440" tIns="45720" rIns="91440" bIns="45720">
            <a:spAutoFit/>
          </a:bodyPr>
          <a:lstStyle/>
          <a:p>
            <a:pPr algn="ctr"/>
            <a:r>
              <a:rPr lang="id-ID" sz="4000" b="1" cap="none" spc="0" dirty="0">
                <a:ln w="22225">
                  <a:solidFill>
                    <a:schemeClr val="accent2"/>
                  </a:solidFill>
                  <a:prstDash val="solid"/>
                </a:ln>
                <a:solidFill>
                  <a:schemeClr val="accent2">
                    <a:lumMod val="40000"/>
                    <a:lumOff val="60000"/>
                  </a:schemeClr>
                </a:solidFill>
                <a:effectLst/>
              </a:rPr>
              <a:t>PPUPT</a:t>
            </a:r>
            <a:endParaRPr lang="en-US" sz="4000" b="1" cap="none" spc="0" dirty="0">
              <a:ln w="22225">
                <a:solidFill>
                  <a:schemeClr val="accent2"/>
                </a:solidFill>
                <a:prstDash val="solid"/>
              </a:ln>
              <a:solidFill>
                <a:schemeClr val="accent2">
                  <a:lumMod val="40000"/>
                  <a:lumOff val="60000"/>
                </a:schemeClr>
              </a:solidFill>
              <a:effectLst/>
            </a:endParaRPr>
          </a:p>
        </p:txBody>
      </p:sp>
      <p:cxnSp>
        <p:nvCxnSpPr>
          <p:cNvPr id="51" name="Straight Arrow Connector 50"/>
          <p:cNvCxnSpPr/>
          <p:nvPr/>
        </p:nvCxnSpPr>
        <p:spPr>
          <a:xfrm>
            <a:off x="2201185" y="4610280"/>
            <a:ext cx="16214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800489" y="4679092"/>
            <a:ext cx="2484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95628" y="4728808"/>
            <a:ext cx="91164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105536" y="5298909"/>
            <a:ext cx="1928733" cy="707886"/>
          </a:xfrm>
          <a:prstGeom prst="rect">
            <a:avLst/>
          </a:prstGeom>
          <a:noFill/>
        </p:spPr>
        <p:txBody>
          <a:bodyPr wrap="none" lIns="91440" tIns="45720" rIns="91440" bIns="45720">
            <a:spAutoFit/>
          </a:bodyPr>
          <a:lstStyle/>
          <a:p>
            <a:pPr algn="ctr"/>
            <a:r>
              <a:rPr lang="id-ID" sz="4000" b="1" cap="none" spc="0" dirty="0">
                <a:ln w="6600">
                  <a:solidFill>
                    <a:schemeClr val="accent2"/>
                  </a:solidFill>
                  <a:prstDash val="solid"/>
                </a:ln>
                <a:solidFill>
                  <a:srgbClr val="FFFFFF"/>
                </a:solidFill>
                <a:effectLst>
                  <a:outerShdw dist="38100" dir="2700000" algn="tl" rotWithShape="0">
                    <a:schemeClr val="accent2"/>
                  </a:outerShdw>
                </a:effectLst>
              </a:rPr>
              <a:t>INSINAS</a:t>
            </a:r>
            <a:endParaRPr lang="en-US" sz="4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58" name="Straight Arrow Connector 57"/>
          <p:cNvCxnSpPr/>
          <p:nvPr/>
        </p:nvCxnSpPr>
        <p:spPr>
          <a:xfrm>
            <a:off x="2247099" y="5386977"/>
            <a:ext cx="4002519" cy="3762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409552" y="5414582"/>
            <a:ext cx="1447384" cy="923330"/>
          </a:xfrm>
          <a:prstGeom prst="rect">
            <a:avLst/>
          </a:prstGeom>
          <a:noFill/>
        </p:spPr>
        <p:txBody>
          <a:bodyPr wrap="none" lIns="91440" tIns="45720" rIns="91440" bIns="45720">
            <a:spAutoFit/>
          </a:bodyPr>
          <a:lstStyle/>
          <a:p>
            <a:pPr algn="ctr"/>
            <a:r>
              <a:rPr lang="id-ID"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PPTI</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61" name="Straight Arrow Connector 60"/>
          <p:cNvCxnSpPr/>
          <p:nvPr/>
        </p:nvCxnSpPr>
        <p:spPr>
          <a:xfrm>
            <a:off x="5433662" y="5601054"/>
            <a:ext cx="1556430" cy="90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242280" y="1506246"/>
            <a:ext cx="2534028" cy="1015663"/>
          </a:xfrm>
          <a:prstGeom prst="rect">
            <a:avLst/>
          </a:prstGeom>
          <a:noFill/>
        </p:spPr>
        <p:txBody>
          <a:bodyPr wrap="none" lIns="91440" tIns="45720" rIns="91440" bIns="45720">
            <a:spAutoFit/>
          </a:bodyPr>
          <a:lstStyle/>
          <a:p>
            <a:pPr algn="ctr"/>
            <a:r>
              <a:rPr lang="id-ID" sz="2000" b="0" cap="none" spc="0" dirty="0">
                <a:ln w="0"/>
                <a:solidFill>
                  <a:schemeClr val="accent1"/>
                </a:solidFill>
                <a:effectLst>
                  <a:outerShdw blurRad="38100" dist="25400" dir="5400000" algn="ctr" rotWithShape="0">
                    <a:srgbClr val="6E747A">
                      <a:alpha val="43000"/>
                    </a:srgbClr>
                  </a:outerShdw>
                </a:effectLst>
              </a:rPr>
              <a:t>TEKNOLOGI </a:t>
            </a:r>
          </a:p>
          <a:p>
            <a:pPr algn="ctr"/>
            <a:r>
              <a:rPr lang="id-ID" sz="2000" b="0" cap="none" spc="0" dirty="0">
                <a:ln w="0"/>
                <a:solidFill>
                  <a:schemeClr val="accent1"/>
                </a:solidFill>
                <a:effectLst>
                  <a:outerShdw blurRad="38100" dist="25400" dir="5400000" algn="ctr" rotWithShape="0">
                    <a:srgbClr val="6E747A">
                      <a:alpha val="43000"/>
                    </a:srgbClr>
                  </a:outerShdw>
                </a:effectLst>
              </a:rPr>
              <a:t>YANG DIMANFAATKAN</a:t>
            </a:r>
          </a:p>
          <a:p>
            <a:pPr algn="ctr"/>
            <a:r>
              <a:rPr lang="id-ID" sz="2000" b="0" cap="none" spc="0" dirty="0">
                <a:ln w="0"/>
                <a:solidFill>
                  <a:schemeClr val="accent1"/>
                </a:solidFill>
                <a:effectLst>
                  <a:outerShdw blurRad="38100" dist="25400" dir="5400000" algn="ctr" rotWithShape="0">
                    <a:srgbClr val="6E747A">
                      <a:alpha val="43000"/>
                    </a:srgbClr>
                  </a:outerShdw>
                </a:effectLst>
              </a:rPr>
              <a:t> INDUSTRI</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cxnSp>
        <p:nvCxnSpPr>
          <p:cNvPr id="64" name="Straight Arrow Connector 63"/>
          <p:cNvCxnSpPr/>
          <p:nvPr/>
        </p:nvCxnSpPr>
        <p:spPr>
          <a:xfrm flipV="1">
            <a:off x="6213644" y="2481898"/>
            <a:ext cx="2372960" cy="189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Picture 2" descr="Hasil gam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43" y="2748032"/>
            <a:ext cx="1253027" cy="10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84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6702" y="413451"/>
            <a:ext cx="4670872" cy="1143000"/>
          </a:xfrm>
        </p:spPr>
        <p:txBody>
          <a:bodyPr>
            <a:normAutofit/>
          </a:bodyPr>
          <a:lstStyle/>
          <a:p>
            <a:r>
              <a:rPr lang="id-ID" b="1" dirty="0">
                <a:solidFill>
                  <a:srgbClr val="0000FF"/>
                </a:solidFill>
              </a:rPr>
              <a:t>Bagaimana Mengukurnya?</a:t>
            </a:r>
          </a:p>
        </p:txBody>
      </p:sp>
      <p:sp>
        <p:nvSpPr>
          <p:cNvPr id="3" name="Content Placeholder 2"/>
          <p:cNvSpPr>
            <a:spLocks noGrp="1"/>
          </p:cNvSpPr>
          <p:nvPr>
            <p:ph idx="1"/>
          </p:nvPr>
        </p:nvSpPr>
        <p:spPr>
          <a:xfrm>
            <a:off x="163286" y="1614284"/>
            <a:ext cx="8822316" cy="4997146"/>
          </a:xfrm>
        </p:spPr>
        <p:txBody>
          <a:bodyPr>
            <a:normAutofit lnSpcReduction="10000"/>
          </a:bodyPr>
          <a:lstStyle/>
          <a:p>
            <a:r>
              <a:rPr lang="id-ID" sz="2400" dirty="0"/>
              <a:t>Pengukuran dilakukan dengan mengukur capaian indikator dari setiap tingkatan kesiapterapan teknologi</a:t>
            </a:r>
          </a:p>
          <a:p>
            <a:r>
              <a:rPr lang="id-ID" sz="2400" b="1" dirty="0">
                <a:solidFill>
                  <a:srgbClr val="003E1C"/>
                </a:solidFill>
              </a:rPr>
              <a:t>Pengukur terdiri dari </a:t>
            </a:r>
            <a:r>
              <a:rPr lang="id-ID" sz="2400" b="1" dirty="0">
                <a:solidFill>
                  <a:srgbClr val="0000FF"/>
                </a:solidFill>
              </a:rPr>
              <a:t>Koordinator penelitian</a:t>
            </a:r>
            <a:r>
              <a:rPr lang="id-ID" sz="2400" dirty="0"/>
              <a:t>, </a:t>
            </a:r>
            <a:r>
              <a:rPr lang="id-ID" sz="2400" b="1" dirty="0">
                <a:solidFill>
                  <a:srgbClr val="0000FF"/>
                </a:solidFill>
              </a:rPr>
              <a:t>Verifikator pengukuran </a:t>
            </a:r>
            <a:r>
              <a:rPr lang="id-ID" sz="2400" dirty="0"/>
              <a:t>(</a:t>
            </a:r>
            <a:r>
              <a:rPr lang="id-ID" sz="2400" b="1" dirty="0">
                <a:solidFill>
                  <a:srgbClr val="FF0000"/>
                </a:solidFill>
              </a:rPr>
              <a:t>tim Penilai)</a:t>
            </a:r>
            <a:r>
              <a:rPr lang="id-ID" sz="2400" dirty="0"/>
              <a:t>, dan </a:t>
            </a:r>
            <a:r>
              <a:rPr lang="id-ID" sz="2400" b="1" dirty="0">
                <a:solidFill>
                  <a:srgbClr val="0000FF"/>
                </a:solidFill>
              </a:rPr>
              <a:t>validator pengukuran </a:t>
            </a:r>
            <a:r>
              <a:rPr lang="id-ID" sz="2400" b="1" dirty="0">
                <a:solidFill>
                  <a:srgbClr val="FF0000"/>
                </a:solidFill>
              </a:rPr>
              <a:t>(Penanggung Jawab pengukuran)</a:t>
            </a:r>
          </a:p>
          <a:p>
            <a:pPr lvl="1"/>
            <a:r>
              <a:rPr lang="id-ID" sz="2400" dirty="0"/>
              <a:t>Para koordinator penelitian melakukan self assessment terhadap teknologi hasil penelitian dan pengembangannya melalui online</a:t>
            </a:r>
          </a:p>
          <a:p>
            <a:pPr lvl="1"/>
            <a:r>
              <a:rPr lang="id-ID" sz="2400" dirty="0"/>
              <a:t>Verifikator melakukan verifikasi terhadap hasil self assessment, dan penangggung Jawab melakukan validasi</a:t>
            </a:r>
          </a:p>
          <a:p>
            <a:r>
              <a:rPr lang="id-ID" sz="2400" b="1" dirty="0">
                <a:solidFill>
                  <a:srgbClr val="0000FF"/>
                </a:solidFill>
              </a:rPr>
              <a:t>Berbasis </a:t>
            </a:r>
            <a:r>
              <a:rPr lang="id-ID" sz="2400" b="1" dirty="0" err="1">
                <a:solidFill>
                  <a:srgbClr val="0000FF"/>
                </a:solidFill>
              </a:rPr>
              <a:t>online</a:t>
            </a:r>
            <a:endParaRPr lang="id-ID" sz="2400" b="1" dirty="0">
              <a:solidFill>
                <a:srgbClr val="0000FF"/>
              </a:solidFill>
            </a:endParaRPr>
          </a:p>
          <a:p>
            <a:r>
              <a:rPr lang="id-ID" sz="2400" b="1" dirty="0">
                <a:solidFill>
                  <a:srgbClr val="0000FF"/>
                </a:solidFill>
              </a:rPr>
              <a:t>Paling lambat setiap tahun akhir Maret untuk kegiatan yang telah dilakukan pada tahun sebelumnya</a:t>
            </a:r>
          </a:p>
          <a:p>
            <a:r>
              <a:rPr lang="id-ID" sz="2400" b="1" dirty="0">
                <a:solidFill>
                  <a:srgbClr val="0000FF"/>
                </a:solidFill>
              </a:rPr>
              <a:t>Dan atau.... Sesuai persyaratan insentif yang diajukan</a:t>
            </a:r>
          </a:p>
          <a:p>
            <a:endParaRPr lang="id-ID" sz="2400" dirty="0"/>
          </a:p>
        </p:txBody>
      </p:sp>
      <p:pic>
        <p:nvPicPr>
          <p:cNvPr id="11" name="Picture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4" y="102117"/>
            <a:ext cx="614549" cy="712019"/>
          </a:xfrm>
          <a:prstGeom prst="rect">
            <a:avLst/>
          </a:prstGeom>
          <a:noFill/>
          <a:ln>
            <a:noFill/>
          </a:ln>
        </p:spPr>
      </p:pic>
      <p:sp>
        <p:nvSpPr>
          <p:cNvPr id="12" name="TextBox 11"/>
          <p:cNvSpPr txBox="1"/>
          <p:nvPr/>
        </p:nvSpPr>
        <p:spPr>
          <a:xfrm>
            <a:off x="810491" y="289728"/>
            <a:ext cx="4445328" cy="646331"/>
          </a:xfrm>
          <a:prstGeom prst="rect">
            <a:avLst/>
          </a:prstGeom>
          <a:noFill/>
        </p:spPr>
        <p:txBody>
          <a:bodyPr wrap="square" rtlCol="0">
            <a:spAutoFit/>
          </a:bodyPr>
          <a:lstStyle/>
          <a:p>
            <a:r>
              <a:rPr lang="id-ID" b="1" dirty="0">
                <a:solidFill>
                  <a:srgbClr val="002060"/>
                </a:solidFill>
              </a:rPr>
              <a:t>KEMENTERIAN RISET TEKNOLOGI DAN PENDIDIKAN TINGGI</a:t>
            </a:r>
            <a:endParaRPr lang="en-US" b="1" dirty="0">
              <a:solidFill>
                <a:srgbClr val="002060"/>
              </a:solidFill>
            </a:endParaRPr>
          </a:p>
        </p:txBody>
      </p:sp>
      <p:cxnSp>
        <p:nvCxnSpPr>
          <p:cNvPr id="13" name="Straight Connector 12"/>
          <p:cNvCxnSpPr/>
          <p:nvPr/>
        </p:nvCxnSpPr>
        <p:spPr>
          <a:xfrm>
            <a:off x="722001" y="659033"/>
            <a:ext cx="51349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7965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13</TotalTime>
  <Words>1421</Words>
  <Application>Microsoft Office PowerPoint</Application>
  <PresentationFormat>On-screen Show (4:3)</PresentationFormat>
  <Paragraphs>348</Paragraphs>
  <Slides>37</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Angles</vt:lpstr>
      <vt:lpstr>Visio</vt:lpstr>
      <vt:lpstr> SELAYANG PANDANG  Tingkat Kesiapterapan Teknologi (TKT) </vt:lpstr>
      <vt:lpstr>PowerPoint Presentation</vt:lpstr>
      <vt:lpstr>PowerPoint Presentation</vt:lpstr>
      <vt:lpstr>PowerPoint Presentation</vt:lpstr>
      <vt:lpstr>PowerPoint Presentation</vt:lpstr>
      <vt:lpstr>PowerPoint Presentation</vt:lpstr>
      <vt:lpstr>PEMBAGIAN PERAN LEMRISBANG</vt:lpstr>
      <vt:lpstr>PowerPoint Presentation</vt:lpstr>
      <vt:lpstr>Bagaimana Mengukurnya?</vt:lpstr>
      <vt:lpstr>PowerPoint Presentation</vt:lpstr>
      <vt:lpstr>Alur Kerja TKT Online:</vt:lpstr>
      <vt:lpstr>PowerPoint Presentation</vt:lpstr>
      <vt:lpstr>PowerPoint Presentation</vt:lpstr>
      <vt:lpstr>PowerPoint Presentation</vt:lpstr>
      <vt:lpstr>TKT = TINGKAT KESIAPTERAPAN TEKNOLOGI</vt:lpstr>
      <vt:lpstr>TKT  Informasi Teknologi / Hasil Litbang</vt:lpstr>
      <vt:lpstr>UU No.18 Tahun 2002, Pasal 1:</vt:lpstr>
      <vt:lpstr>Amanah Konstitusi : Undang-Undang Dasar 1945, pasal 31 ayat (5)</vt:lpstr>
      <vt:lpstr>Informasi TKT; berguna untuk:</vt:lpstr>
      <vt:lpstr>PowerPoint Presentation</vt:lpstr>
      <vt:lpstr>Pengukuran TKT (Tingkat Kesiapterapan Teknologi) </vt:lpstr>
      <vt:lpstr>Pengukuran TRL / TKT</vt:lpstr>
      <vt:lpstr>Kompetensi Penilai TKT (ASESOR TKT); sedang disiapkan</vt:lpstr>
      <vt:lpstr>PowerPoint Presentation</vt:lpstr>
      <vt:lpstr>Roadmap Capaian 2017-2019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Ermalina   Sjaeful Irwan  sjaeful@ristekdikti.go.id Roosida Taulani  roosida@ristekdikti.go.id </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2</cp:revision>
  <dcterms:created xsi:type="dcterms:W3CDTF">2017-04-21T04:43:51Z</dcterms:created>
  <dcterms:modified xsi:type="dcterms:W3CDTF">2017-04-21T04:57:44Z</dcterms:modified>
</cp:coreProperties>
</file>